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League Spartan" panose="020B0604020202020204" charset="0"/>
      <p:regular r:id="rId40"/>
    </p:embeddedFont>
    <p:embeddedFont>
      <p:font typeface="Libre Baskerville" panose="02000000000000000000" pitchFamily="2" charset="0"/>
      <p:regular r:id="rId41"/>
    </p:embeddedFont>
    <p:embeddedFont>
      <p:font typeface="Poppins Bold" panose="020B0604020202020204" charset="0"/>
      <p:regular r:id="rId42"/>
    </p:embeddedFont>
    <p:embeddedFont>
      <p:font typeface="Poppins Medium" panose="00000600000000000000" pitchFamily="2" charset="0"/>
      <p:regular r:id="rId43"/>
    </p:embeddedFont>
    <p:embeddedFont>
      <p:font typeface="Poppins Semi-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0C925-7502-44C7-A82D-700152474951}" v="13" dt="2025-10-17T10:27:29.9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34" y="-3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elly Prashanth" userId="c3be96d49311262d" providerId="LiveId" clId="{E2C7CBB6-49CB-459D-879D-0CC73BF496D2}"/>
    <pc:docChg chg="undo custSel modSld">
      <pc:chgData name="Arelly Prashanth" userId="c3be96d49311262d" providerId="LiveId" clId="{E2C7CBB6-49CB-459D-879D-0CC73BF496D2}" dt="2025-10-17T10:27:30.824" v="273" actId="14100"/>
      <pc:docMkLst>
        <pc:docMk/>
      </pc:docMkLst>
      <pc:sldChg chg="modSp mod">
        <pc:chgData name="Arelly Prashanth" userId="c3be96d49311262d" providerId="LiveId" clId="{E2C7CBB6-49CB-459D-879D-0CC73BF496D2}" dt="2025-10-17T10:25:21.090" v="263" actId="1038"/>
        <pc:sldMkLst>
          <pc:docMk/>
          <pc:sldMk cId="0" sldId="256"/>
        </pc:sldMkLst>
        <pc:spChg chg="mod">
          <ac:chgData name="Arelly Prashanth" userId="c3be96d49311262d" providerId="LiveId" clId="{E2C7CBB6-49CB-459D-879D-0CC73BF496D2}" dt="2025-10-17T10:25:21.090" v="263" actId="1038"/>
          <ac:spMkLst>
            <pc:docMk/>
            <pc:sldMk cId="0" sldId="256"/>
            <ac:spMk id="2" creationId="{00000000-0000-0000-0000-000000000000}"/>
          </ac:spMkLst>
        </pc:spChg>
        <pc:spChg chg="mod">
          <ac:chgData name="Arelly Prashanth" userId="c3be96d49311262d" providerId="LiveId" clId="{E2C7CBB6-49CB-459D-879D-0CC73BF496D2}" dt="2025-10-17T10:25:10.411" v="258" actId="14861"/>
          <ac:spMkLst>
            <pc:docMk/>
            <pc:sldMk cId="0" sldId="256"/>
            <ac:spMk id="5" creationId="{00000000-0000-0000-0000-000000000000}"/>
          </ac:spMkLst>
        </pc:spChg>
      </pc:sldChg>
      <pc:sldChg chg="modSp mod">
        <pc:chgData name="Arelly Prashanth" userId="c3be96d49311262d" providerId="LiveId" clId="{E2C7CBB6-49CB-459D-879D-0CC73BF496D2}" dt="2025-10-17T10:27:30.824" v="273" actId="14100"/>
        <pc:sldMkLst>
          <pc:docMk/>
          <pc:sldMk cId="0" sldId="258"/>
        </pc:sldMkLst>
        <pc:spChg chg="mod">
          <ac:chgData name="Arelly Prashanth" userId="c3be96d49311262d" providerId="LiveId" clId="{E2C7CBB6-49CB-459D-879D-0CC73BF496D2}" dt="2025-10-17T10:27:30.824" v="273" actId="14100"/>
          <ac:spMkLst>
            <pc:docMk/>
            <pc:sldMk cId="0" sldId="258"/>
            <ac:spMk id="5" creationId="{00000000-0000-0000-0000-000000000000}"/>
          </ac:spMkLst>
        </pc:spChg>
      </pc:sldChg>
      <pc:sldChg chg="modSp mod">
        <pc:chgData name="Arelly Prashanth" userId="c3be96d49311262d" providerId="LiveId" clId="{E2C7CBB6-49CB-459D-879D-0CC73BF496D2}" dt="2025-10-16T17:22:08.864" v="3" actId="1076"/>
        <pc:sldMkLst>
          <pc:docMk/>
          <pc:sldMk cId="0" sldId="272"/>
        </pc:sldMkLst>
        <pc:spChg chg="mod">
          <ac:chgData name="Arelly Prashanth" userId="c3be96d49311262d" providerId="LiveId" clId="{E2C7CBB6-49CB-459D-879D-0CC73BF496D2}" dt="2025-10-16T17:22:08.864" v="3" actId="1076"/>
          <ac:spMkLst>
            <pc:docMk/>
            <pc:sldMk cId="0" sldId="272"/>
            <ac:spMk id="12" creationId="{00000000-0000-0000-0000-000000000000}"/>
          </ac:spMkLst>
        </pc:spChg>
      </pc:sldChg>
      <pc:sldChg chg="modSp mod">
        <pc:chgData name="Arelly Prashanth" userId="c3be96d49311262d" providerId="LiveId" clId="{E2C7CBB6-49CB-459D-879D-0CC73BF496D2}" dt="2025-10-17T10:26:20.581" v="264" actId="1076"/>
        <pc:sldMkLst>
          <pc:docMk/>
          <pc:sldMk cId="0" sldId="288"/>
        </pc:sldMkLst>
        <pc:spChg chg="mod">
          <ac:chgData name="Arelly Prashanth" userId="c3be96d49311262d" providerId="LiveId" clId="{E2C7CBB6-49CB-459D-879D-0CC73BF496D2}" dt="2025-10-17T10:26:20.581" v="264" actId="1076"/>
          <ac:spMkLst>
            <pc:docMk/>
            <pc:sldMk cId="0" sldId="288"/>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0.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5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0.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0.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7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7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7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7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svg"/><Relationship Id="rId7"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5.sv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6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a:effectLst>
            <a:outerShdw blurRad="50800" dist="38100" dir="2700000" algn="tl" rotWithShape="0">
              <a:prstClr val="black">
                <a:alpha val="40000"/>
              </a:prstClr>
            </a:outerShdw>
          </a:effectLst>
        </p:spPr>
      </p:sp>
      <p:sp>
        <p:nvSpPr>
          <p:cNvPr id="3" name="Freeform 3"/>
          <p:cNvSpPr/>
          <p:nvPr/>
        </p:nvSpPr>
        <p:spPr>
          <a:xfrm>
            <a:off x="15178749" y="2113108"/>
            <a:ext cx="3373408" cy="3305940"/>
          </a:xfrm>
          <a:custGeom>
            <a:avLst/>
            <a:gdLst/>
            <a:ahLst/>
            <a:cxnLst/>
            <a:rect l="l" t="t" r="r" b="b"/>
            <a:pathLst>
              <a:path w="3373408" h="3305940">
                <a:moveTo>
                  <a:pt x="0" y="0"/>
                </a:moveTo>
                <a:lnTo>
                  <a:pt x="3373408" y="0"/>
                </a:lnTo>
                <a:lnTo>
                  <a:pt x="3373408" y="3305940"/>
                </a:lnTo>
                <a:lnTo>
                  <a:pt x="0" y="330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2057" y="7372829"/>
            <a:ext cx="3401513" cy="3086100"/>
          </a:xfrm>
          <a:custGeom>
            <a:avLst/>
            <a:gdLst/>
            <a:ahLst/>
            <a:cxnLst/>
            <a:rect l="l" t="t" r="r" b="b"/>
            <a:pathLst>
              <a:path w="3401513" h="3086100">
                <a:moveTo>
                  <a:pt x="0" y="0"/>
                </a:moveTo>
                <a:lnTo>
                  <a:pt x="3401514" y="0"/>
                </a:lnTo>
                <a:lnTo>
                  <a:pt x="3401514"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282190" y="5172075"/>
            <a:ext cx="14583263" cy="3395610"/>
          </a:xfrm>
          <a:prstGeom prst="rect">
            <a:avLst/>
          </a:prstGeom>
          <a:ln>
            <a:noFill/>
          </a:ln>
          <a:effectLst>
            <a:outerShdw blurRad="50800" dist="38100" dir="8100000" algn="tr" rotWithShape="0">
              <a:prstClr val="black">
                <a:alpha val="40000"/>
              </a:prstClr>
            </a:outerShdw>
          </a:effectLst>
        </p:spPr>
        <p:txBody>
          <a:bodyPr lIns="0" tIns="0" rIns="0" bIns="0" rtlCol="0" anchor="t">
            <a:spAutoFit/>
          </a:bodyPr>
          <a:lstStyle/>
          <a:p>
            <a:pPr marL="0" lvl="0" indent="0" algn="l">
              <a:lnSpc>
                <a:spcPts val="8810"/>
              </a:lnSpc>
            </a:pPr>
            <a:endParaRPr dirty="0">
              <a:effectLst>
                <a:outerShdw blurRad="38100" dist="38100" dir="2700000" algn="tl">
                  <a:srgbClr val="000000">
                    <a:alpha val="43137"/>
                  </a:srgbClr>
                </a:outerShdw>
              </a:effectLst>
            </a:endParaRPr>
          </a:p>
          <a:p>
            <a:pPr marL="0" lvl="0" indent="0" algn="l">
              <a:lnSpc>
                <a:spcPts val="8810"/>
              </a:lnSpc>
            </a:pPr>
            <a:r>
              <a:rPr lang="en-US" sz="7595" u="none" strike="noStrike" dirty="0">
                <a:solidFill>
                  <a:srgbClr val="E24F3E"/>
                </a:solidFill>
                <a:effectLst>
                  <a:outerShdw blurRad="38100" dist="38100" dir="2700000" algn="tl">
                    <a:srgbClr val="000000">
                      <a:alpha val="43137"/>
                    </a:srgbClr>
                  </a:outerShdw>
                </a:effectLst>
                <a:latin typeface="League Spartan"/>
                <a:ea typeface="League Spartan"/>
                <a:cs typeface="League Spartan"/>
                <a:sym typeface="League Spartan"/>
              </a:rPr>
              <a:t>G</a:t>
            </a:r>
            <a:r>
              <a:rPr lang="en-US" sz="7595" u="none" strike="noStrike" dirty="0">
                <a:solidFill>
                  <a:srgbClr val="000000"/>
                </a:solidFill>
                <a:effectLst>
                  <a:outerShdw blurRad="38100" dist="38100" dir="2700000" algn="tl">
                    <a:srgbClr val="000000">
                      <a:alpha val="43137"/>
                    </a:srgbClr>
                  </a:outerShdw>
                </a:effectLst>
                <a:latin typeface="League Spartan"/>
                <a:ea typeface="League Spartan"/>
                <a:cs typeface="League Spartan"/>
                <a:sym typeface="League Spartan"/>
              </a:rPr>
              <a:t>rocery </a:t>
            </a:r>
            <a:r>
              <a:rPr lang="en-US" sz="7595" u="none" strike="noStrike" dirty="0">
                <a:solidFill>
                  <a:srgbClr val="E24F3E"/>
                </a:solidFill>
                <a:effectLst>
                  <a:outerShdw blurRad="38100" dist="38100" dir="2700000" algn="tl">
                    <a:srgbClr val="000000">
                      <a:alpha val="43137"/>
                    </a:srgbClr>
                  </a:outerShdw>
                </a:effectLst>
                <a:latin typeface="League Spartan"/>
                <a:ea typeface="League Spartan"/>
                <a:cs typeface="League Spartan"/>
                <a:sym typeface="League Spartan"/>
              </a:rPr>
              <a:t>S</a:t>
            </a:r>
            <a:r>
              <a:rPr lang="en-US" sz="7595" u="none" strike="noStrike" dirty="0">
                <a:solidFill>
                  <a:srgbClr val="000000"/>
                </a:solidFill>
                <a:effectLst>
                  <a:outerShdw blurRad="38100" dist="38100" dir="2700000" algn="tl">
                    <a:srgbClr val="000000">
                      <a:alpha val="43137"/>
                    </a:srgbClr>
                  </a:outerShdw>
                </a:effectLst>
                <a:latin typeface="League Spartan"/>
                <a:ea typeface="League Spartan"/>
                <a:cs typeface="League Spartan"/>
                <a:sym typeface="League Spartan"/>
              </a:rPr>
              <a:t>tore </a:t>
            </a:r>
            <a:r>
              <a:rPr lang="en-US" sz="7595" u="none" strike="noStrike" dirty="0">
                <a:solidFill>
                  <a:srgbClr val="E24F3E"/>
                </a:solidFill>
                <a:effectLst>
                  <a:outerShdw blurRad="38100" dist="38100" dir="2700000" algn="tl">
                    <a:srgbClr val="000000">
                      <a:alpha val="43137"/>
                    </a:srgbClr>
                  </a:outerShdw>
                </a:effectLst>
                <a:latin typeface="League Spartan"/>
                <a:ea typeface="League Spartan"/>
                <a:cs typeface="League Spartan"/>
                <a:sym typeface="League Spartan"/>
              </a:rPr>
              <a:t>M</a:t>
            </a:r>
            <a:r>
              <a:rPr lang="en-US" sz="7595" u="none" strike="noStrike" dirty="0">
                <a:solidFill>
                  <a:srgbClr val="000000"/>
                </a:solidFill>
                <a:effectLst>
                  <a:outerShdw blurRad="38100" dist="38100" dir="2700000" algn="tl">
                    <a:srgbClr val="000000">
                      <a:alpha val="43137"/>
                    </a:srgbClr>
                  </a:outerShdw>
                </a:effectLst>
                <a:latin typeface="League Spartan"/>
                <a:ea typeface="League Spartan"/>
                <a:cs typeface="League Spartan"/>
                <a:sym typeface="League Spartan"/>
              </a:rPr>
              <a:t>anagement</a:t>
            </a:r>
          </a:p>
          <a:p>
            <a:pPr marL="0" lvl="0" indent="0" algn="l">
              <a:lnSpc>
                <a:spcPts val="8810"/>
              </a:lnSpc>
            </a:pPr>
            <a:endParaRPr lang="en-US" sz="7595" u="none" strike="noStrike" dirty="0">
              <a:solidFill>
                <a:srgbClr val="000000"/>
              </a:solidFill>
              <a:effectLst>
                <a:outerShdw blurRad="38100" dist="38100" dir="2700000" algn="tl">
                  <a:srgbClr val="000000">
                    <a:alpha val="43137"/>
                  </a:srgbClr>
                </a:outerShdw>
              </a:effectLst>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2144027" y="3193260"/>
            <a:ext cx="5673251" cy="3419494"/>
          </a:xfrm>
          <a:custGeom>
            <a:avLst/>
            <a:gdLst/>
            <a:ahLst/>
            <a:cxnLst/>
            <a:rect l="l" t="t" r="r" b="b"/>
            <a:pathLst>
              <a:path w="5673251" h="3419494">
                <a:moveTo>
                  <a:pt x="0" y="0"/>
                </a:moveTo>
                <a:lnTo>
                  <a:pt x="5673251" y="0"/>
                </a:lnTo>
                <a:lnTo>
                  <a:pt x="5673251" y="3419494"/>
                </a:lnTo>
                <a:lnTo>
                  <a:pt x="0" y="3419494"/>
                </a:lnTo>
                <a:lnTo>
                  <a:pt x="0" y="0"/>
                </a:lnTo>
                <a:close/>
              </a:path>
            </a:pathLst>
          </a:custGeom>
          <a:blipFill>
            <a:blip r:embed="rId12"/>
            <a:stretch>
              <a:fillRect/>
            </a:stretch>
          </a:blipFill>
        </p:spPr>
      </p:sp>
      <p:sp>
        <p:nvSpPr>
          <p:cNvPr id="12" name="Freeform 12"/>
          <p:cNvSpPr/>
          <p:nvPr/>
        </p:nvSpPr>
        <p:spPr>
          <a:xfrm>
            <a:off x="2892795" y="4930847"/>
            <a:ext cx="8968444" cy="3925634"/>
          </a:xfrm>
          <a:custGeom>
            <a:avLst/>
            <a:gdLst/>
            <a:ahLst/>
            <a:cxnLst/>
            <a:rect l="l" t="t" r="r" b="b"/>
            <a:pathLst>
              <a:path w="8968444" h="3925634">
                <a:moveTo>
                  <a:pt x="0" y="0"/>
                </a:moveTo>
                <a:lnTo>
                  <a:pt x="8968444" y="0"/>
                </a:lnTo>
                <a:lnTo>
                  <a:pt x="8968444" y="3925634"/>
                </a:lnTo>
                <a:lnTo>
                  <a:pt x="0" y="3925634"/>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3. What is the total and average purchase value per customer?</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277650"/>
            <a:ext cx="5732276" cy="3030193"/>
          </a:xfrm>
          <a:custGeom>
            <a:avLst/>
            <a:gdLst/>
            <a:ahLst/>
            <a:cxnLst/>
            <a:rect l="l" t="t" r="r" b="b"/>
            <a:pathLst>
              <a:path w="5732276" h="3030193">
                <a:moveTo>
                  <a:pt x="0" y="0"/>
                </a:moveTo>
                <a:lnTo>
                  <a:pt x="5732276" y="0"/>
                </a:lnTo>
                <a:lnTo>
                  <a:pt x="5732276" y="3030193"/>
                </a:lnTo>
                <a:lnTo>
                  <a:pt x="0" y="3030193"/>
                </a:lnTo>
                <a:lnTo>
                  <a:pt x="0" y="0"/>
                </a:lnTo>
                <a:close/>
              </a:path>
            </a:pathLst>
          </a:custGeom>
          <a:blipFill>
            <a:blip r:embed="rId12"/>
            <a:stretch>
              <a:fillRect/>
            </a:stretch>
          </a:blipFill>
        </p:spPr>
      </p:sp>
      <p:sp>
        <p:nvSpPr>
          <p:cNvPr id="12" name="Freeform 12"/>
          <p:cNvSpPr/>
          <p:nvPr/>
        </p:nvSpPr>
        <p:spPr>
          <a:xfrm>
            <a:off x="3108316" y="4923347"/>
            <a:ext cx="8537401" cy="4687200"/>
          </a:xfrm>
          <a:custGeom>
            <a:avLst/>
            <a:gdLst/>
            <a:ahLst/>
            <a:cxnLst/>
            <a:rect l="l" t="t" r="r" b="b"/>
            <a:pathLst>
              <a:path w="8537401" h="4687200">
                <a:moveTo>
                  <a:pt x="0" y="0"/>
                </a:moveTo>
                <a:lnTo>
                  <a:pt x="8537401" y="0"/>
                </a:lnTo>
                <a:lnTo>
                  <a:pt x="8537401" y="4687200"/>
                </a:lnTo>
                <a:lnTo>
                  <a:pt x="0" y="4687200"/>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4. Who are the top 5 customers by total purchase amount?</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644678" y="3674132"/>
            <a:ext cx="6643322" cy="2938735"/>
          </a:xfrm>
          <a:custGeom>
            <a:avLst/>
            <a:gdLst/>
            <a:ahLst/>
            <a:cxnLst/>
            <a:rect l="l" t="t" r="r" b="b"/>
            <a:pathLst>
              <a:path w="6643322" h="2938735">
                <a:moveTo>
                  <a:pt x="0" y="0"/>
                </a:moveTo>
                <a:lnTo>
                  <a:pt x="6643322" y="0"/>
                </a:lnTo>
                <a:lnTo>
                  <a:pt x="6643322" y="2938736"/>
                </a:lnTo>
                <a:lnTo>
                  <a:pt x="0" y="2938736"/>
                </a:lnTo>
                <a:lnTo>
                  <a:pt x="0" y="0"/>
                </a:lnTo>
                <a:close/>
              </a:path>
            </a:pathLst>
          </a:custGeom>
          <a:blipFill>
            <a:blip r:embed="rId12"/>
            <a:stretch>
              <a:fillRect/>
            </a:stretch>
          </a:blipFill>
        </p:spPr>
      </p:sp>
      <p:sp>
        <p:nvSpPr>
          <p:cNvPr id="12" name="Freeform 12"/>
          <p:cNvSpPr/>
          <p:nvPr/>
        </p:nvSpPr>
        <p:spPr>
          <a:xfrm>
            <a:off x="3029948" y="5345056"/>
            <a:ext cx="8407871" cy="2896045"/>
          </a:xfrm>
          <a:custGeom>
            <a:avLst/>
            <a:gdLst/>
            <a:ahLst/>
            <a:cxnLst/>
            <a:rect l="l" t="t" r="r" b="b"/>
            <a:pathLst>
              <a:path w="8407871" h="2896045">
                <a:moveTo>
                  <a:pt x="0" y="0"/>
                </a:moveTo>
                <a:lnTo>
                  <a:pt x="8407872" y="0"/>
                </a:lnTo>
                <a:lnTo>
                  <a:pt x="8407872" y="2896045"/>
                </a:lnTo>
                <a:lnTo>
                  <a:pt x="0" y="2896045"/>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5. How many products exist in each category?</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19808"/>
            <a:ext cx="5978309" cy="2361432"/>
          </a:xfrm>
          <a:custGeom>
            <a:avLst/>
            <a:gdLst/>
            <a:ahLst/>
            <a:cxnLst/>
            <a:rect l="l" t="t" r="r" b="b"/>
            <a:pathLst>
              <a:path w="5978309" h="2361432">
                <a:moveTo>
                  <a:pt x="0" y="0"/>
                </a:moveTo>
                <a:lnTo>
                  <a:pt x="5978309" y="0"/>
                </a:lnTo>
                <a:lnTo>
                  <a:pt x="5978309" y="2361432"/>
                </a:lnTo>
                <a:lnTo>
                  <a:pt x="0" y="2361432"/>
                </a:lnTo>
                <a:lnTo>
                  <a:pt x="0" y="0"/>
                </a:lnTo>
                <a:close/>
              </a:path>
            </a:pathLst>
          </a:custGeom>
          <a:blipFill>
            <a:blip r:embed="rId12"/>
            <a:stretch>
              <a:fillRect/>
            </a:stretch>
          </a:blipFill>
        </p:spPr>
      </p:sp>
      <p:sp>
        <p:nvSpPr>
          <p:cNvPr id="12" name="Freeform 12"/>
          <p:cNvSpPr/>
          <p:nvPr/>
        </p:nvSpPr>
        <p:spPr>
          <a:xfrm>
            <a:off x="2679721" y="5877839"/>
            <a:ext cx="10692381" cy="2720445"/>
          </a:xfrm>
          <a:custGeom>
            <a:avLst/>
            <a:gdLst/>
            <a:ahLst/>
            <a:cxnLst/>
            <a:rect l="l" t="t" r="r" b="b"/>
            <a:pathLst>
              <a:path w="10692381" h="2720445">
                <a:moveTo>
                  <a:pt x="0" y="0"/>
                </a:moveTo>
                <a:lnTo>
                  <a:pt x="10692381" y="0"/>
                </a:lnTo>
                <a:lnTo>
                  <a:pt x="10692381" y="2720445"/>
                </a:lnTo>
                <a:lnTo>
                  <a:pt x="0" y="2720445"/>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6. What is the average price of products by category?</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3063378" y="3055864"/>
            <a:ext cx="4367075" cy="3927436"/>
          </a:xfrm>
          <a:custGeom>
            <a:avLst/>
            <a:gdLst/>
            <a:ahLst/>
            <a:cxnLst/>
            <a:rect l="l" t="t" r="r" b="b"/>
            <a:pathLst>
              <a:path w="4367075" h="3927436">
                <a:moveTo>
                  <a:pt x="0" y="0"/>
                </a:moveTo>
                <a:lnTo>
                  <a:pt x="4367074" y="0"/>
                </a:lnTo>
                <a:lnTo>
                  <a:pt x="4367074" y="3927436"/>
                </a:lnTo>
                <a:lnTo>
                  <a:pt x="0" y="3927436"/>
                </a:lnTo>
                <a:lnTo>
                  <a:pt x="0" y="0"/>
                </a:lnTo>
                <a:close/>
              </a:path>
            </a:pathLst>
          </a:custGeom>
          <a:blipFill>
            <a:blip r:embed="rId12"/>
            <a:stretch>
              <a:fillRect/>
            </a:stretch>
          </a:blipFill>
        </p:spPr>
      </p:sp>
      <p:sp>
        <p:nvSpPr>
          <p:cNvPr id="12" name="Freeform 12"/>
          <p:cNvSpPr/>
          <p:nvPr/>
        </p:nvSpPr>
        <p:spPr>
          <a:xfrm>
            <a:off x="2679721" y="5235874"/>
            <a:ext cx="10190470" cy="3769645"/>
          </a:xfrm>
          <a:custGeom>
            <a:avLst/>
            <a:gdLst/>
            <a:ahLst/>
            <a:cxnLst/>
            <a:rect l="l" t="t" r="r" b="b"/>
            <a:pathLst>
              <a:path w="10190470" h="3769645">
                <a:moveTo>
                  <a:pt x="0" y="0"/>
                </a:moveTo>
                <a:lnTo>
                  <a:pt x="10190470" y="0"/>
                </a:lnTo>
                <a:lnTo>
                  <a:pt x="10190470" y="3769645"/>
                </a:lnTo>
                <a:lnTo>
                  <a:pt x="0" y="3769645"/>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7. Which products have the highest total sales volume (by quantity)?</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028067"/>
            <a:ext cx="5430476" cy="4111646"/>
          </a:xfrm>
          <a:custGeom>
            <a:avLst/>
            <a:gdLst/>
            <a:ahLst/>
            <a:cxnLst/>
            <a:rect l="l" t="t" r="r" b="b"/>
            <a:pathLst>
              <a:path w="5430476" h="4111646">
                <a:moveTo>
                  <a:pt x="0" y="0"/>
                </a:moveTo>
                <a:lnTo>
                  <a:pt x="5430476" y="0"/>
                </a:lnTo>
                <a:lnTo>
                  <a:pt x="5430476" y="4111646"/>
                </a:lnTo>
                <a:lnTo>
                  <a:pt x="0" y="4111646"/>
                </a:lnTo>
                <a:lnTo>
                  <a:pt x="0" y="0"/>
                </a:lnTo>
                <a:close/>
              </a:path>
            </a:pathLst>
          </a:custGeom>
          <a:blipFill>
            <a:blip r:embed="rId12"/>
            <a:stretch>
              <a:fillRect/>
            </a:stretch>
          </a:blipFill>
        </p:spPr>
      </p:sp>
      <p:sp>
        <p:nvSpPr>
          <p:cNvPr id="12" name="Freeform 12"/>
          <p:cNvSpPr/>
          <p:nvPr/>
        </p:nvSpPr>
        <p:spPr>
          <a:xfrm>
            <a:off x="3127586" y="4866197"/>
            <a:ext cx="8004838" cy="4288306"/>
          </a:xfrm>
          <a:custGeom>
            <a:avLst/>
            <a:gdLst/>
            <a:ahLst/>
            <a:cxnLst/>
            <a:rect l="l" t="t" r="r" b="b"/>
            <a:pathLst>
              <a:path w="8004838" h="4288306">
                <a:moveTo>
                  <a:pt x="0" y="0"/>
                </a:moveTo>
                <a:lnTo>
                  <a:pt x="8004838" y="0"/>
                </a:lnTo>
                <a:lnTo>
                  <a:pt x="8004838" y="4288306"/>
                </a:lnTo>
                <a:lnTo>
                  <a:pt x="0" y="4288306"/>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8. What is the total revenue generated by each product?</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3316521" y="4828815"/>
            <a:ext cx="5432489" cy="4838944"/>
          </a:xfrm>
          <a:custGeom>
            <a:avLst/>
            <a:gdLst/>
            <a:ahLst/>
            <a:cxnLst/>
            <a:rect l="l" t="t" r="r" b="b"/>
            <a:pathLst>
              <a:path w="5432489" h="4838944">
                <a:moveTo>
                  <a:pt x="0" y="0"/>
                </a:moveTo>
                <a:lnTo>
                  <a:pt x="5432488" y="0"/>
                </a:lnTo>
                <a:lnTo>
                  <a:pt x="5432488" y="4838944"/>
                </a:lnTo>
                <a:lnTo>
                  <a:pt x="0" y="4838944"/>
                </a:lnTo>
                <a:lnTo>
                  <a:pt x="0" y="0"/>
                </a:lnTo>
                <a:close/>
              </a:path>
            </a:pathLst>
          </a:custGeom>
          <a:blipFill>
            <a:blip r:embed="rId12"/>
            <a:stretch>
              <a:fillRect r="-2034"/>
            </a:stretch>
          </a:blipFill>
        </p:spPr>
      </p:sp>
      <p:sp>
        <p:nvSpPr>
          <p:cNvPr id="12" name="Freeform 12"/>
          <p:cNvSpPr/>
          <p:nvPr/>
        </p:nvSpPr>
        <p:spPr>
          <a:xfrm>
            <a:off x="11053843" y="3734057"/>
            <a:ext cx="7211980" cy="3883374"/>
          </a:xfrm>
          <a:custGeom>
            <a:avLst/>
            <a:gdLst/>
            <a:ahLst/>
            <a:cxnLst/>
            <a:rect l="l" t="t" r="r" b="b"/>
            <a:pathLst>
              <a:path w="7211980" h="3883374">
                <a:moveTo>
                  <a:pt x="0" y="0"/>
                </a:moveTo>
                <a:lnTo>
                  <a:pt x="7211981" y="0"/>
                </a:lnTo>
                <a:lnTo>
                  <a:pt x="7211981" y="3883374"/>
                </a:lnTo>
                <a:lnTo>
                  <a:pt x="0" y="3883374"/>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9. How do product sales vary by category and supplier?</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2170594" y="3316185"/>
            <a:ext cx="4978479" cy="2280465"/>
          </a:xfrm>
          <a:custGeom>
            <a:avLst/>
            <a:gdLst/>
            <a:ahLst/>
            <a:cxnLst/>
            <a:rect l="l" t="t" r="r" b="b"/>
            <a:pathLst>
              <a:path w="4978479" h="2280465">
                <a:moveTo>
                  <a:pt x="0" y="0"/>
                </a:moveTo>
                <a:lnTo>
                  <a:pt x="4978479" y="0"/>
                </a:lnTo>
                <a:lnTo>
                  <a:pt x="4978479" y="2280465"/>
                </a:lnTo>
                <a:lnTo>
                  <a:pt x="0" y="2280465"/>
                </a:lnTo>
                <a:lnTo>
                  <a:pt x="0" y="0"/>
                </a:lnTo>
                <a:close/>
              </a:path>
            </a:pathLst>
          </a:custGeom>
          <a:blipFill>
            <a:blip r:embed="rId12"/>
            <a:stretch>
              <a:fillRect/>
            </a:stretch>
          </a:blipFill>
        </p:spPr>
      </p:sp>
      <p:sp>
        <p:nvSpPr>
          <p:cNvPr id="12" name="Freeform 12"/>
          <p:cNvSpPr/>
          <p:nvPr/>
        </p:nvSpPr>
        <p:spPr>
          <a:xfrm>
            <a:off x="2723626" y="5178217"/>
            <a:ext cx="9612514" cy="1975906"/>
          </a:xfrm>
          <a:custGeom>
            <a:avLst/>
            <a:gdLst/>
            <a:ahLst/>
            <a:cxnLst/>
            <a:rect l="l" t="t" r="r" b="b"/>
            <a:pathLst>
              <a:path w="9612514" h="1975906">
                <a:moveTo>
                  <a:pt x="0" y="0"/>
                </a:moveTo>
                <a:lnTo>
                  <a:pt x="9612515" y="0"/>
                </a:lnTo>
                <a:lnTo>
                  <a:pt x="9612515" y="1975906"/>
                </a:lnTo>
                <a:lnTo>
                  <a:pt x="0" y="1975906"/>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10. How many orders have been placed in total?</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2017735" y="3193260"/>
            <a:ext cx="5284196" cy="1835563"/>
          </a:xfrm>
          <a:custGeom>
            <a:avLst/>
            <a:gdLst/>
            <a:ahLst/>
            <a:cxnLst/>
            <a:rect l="l" t="t" r="r" b="b"/>
            <a:pathLst>
              <a:path w="5284196" h="1835563">
                <a:moveTo>
                  <a:pt x="0" y="0"/>
                </a:moveTo>
                <a:lnTo>
                  <a:pt x="5284197" y="0"/>
                </a:lnTo>
                <a:lnTo>
                  <a:pt x="5284197" y="1835563"/>
                </a:lnTo>
                <a:lnTo>
                  <a:pt x="0" y="1835563"/>
                </a:lnTo>
                <a:lnTo>
                  <a:pt x="0" y="0"/>
                </a:lnTo>
                <a:close/>
              </a:path>
            </a:pathLst>
          </a:custGeom>
          <a:blipFill>
            <a:blip r:embed="rId12"/>
            <a:stretch>
              <a:fillRect/>
            </a:stretch>
          </a:blipFill>
        </p:spPr>
      </p:sp>
      <p:sp>
        <p:nvSpPr>
          <p:cNvPr id="12" name="Freeform 12"/>
          <p:cNvSpPr/>
          <p:nvPr/>
        </p:nvSpPr>
        <p:spPr>
          <a:xfrm>
            <a:off x="2868095" y="5381248"/>
            <a:ext cx="10603286" cy="3339058"/>
          </a:xfrm>
          <a:custGeom>
            <a:avLst/>
            <a:gdLst/>
            <a:ahLst/>
            <a:cxnLst/>
            <a:rect l="l" t="t" r="r" b="b"/>
            <a:pathLst>
              <a:path w="10603286" h="3339058">
                <a:moveTo>
                  <a:pt x="0" y="0"/>
                </a:moveTo>
                <a:lnTo>
                  <a:pt x="10603287" y="0"/>
                </a:lnTo>
                <a:lnTo>
                  <a:pt x="10603287" y="3339059"/>
                </a:lnTo>
                <a:lnTo>
                  <a:pt x="0" y="3339059"/>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11.What is the average value per order?</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2220469" y="2845011"/>
            <a:ext cx="3132811" cy="4120851"/>
          </a:xfrm>
          <a:custGeom>
            <a:avLst/>
            <a:gdLst/>
            <a:ahLst/>
            <a:cxnLst/>
            <a:rect l="l" t="t" r="r" b="b"/>
            <a:pathLst>
              <a:path w="3132811" h="4120851">
                <a:moveTo>
                  <a:pt x="0" y="0"/>
                </a:moveTo>
                <a:lnTo>
                  <a:pt x="3132811" y="0"/>
                </a:lnTo>
                <a:lnTo>
                  <a:pt x="3132811" y="4120851"/>
                </a:lnTo>
                <a:lnTo>
                  <a:pt x="0" y="4120851"/>
                </a:lnTo>
                <a:lnTo>
                  <a:pt x="0" y="0"/>
                </a:lnTo>
                <a:close/>
              </a:path>
            </a:pathLst>
          </a:custGeom>
          <a:blipFill>
            <a:blip r:embed="rId12"/>
            <a:stretch>
              <a:fillRect/>
            </a:stretch>
          </a:blipFill>
        </p:spPr>
      </p:sp>
      <p:sp>
        <p:nvSpPr>
          <p:cNvPr id="12" name="Freeform 12"/>
          <p:cNvSpPr/>
          <p:nvPr/>
        </p:nvSpPr>
        <p:spPr>
          <a:xfrm>
            <a:off x="2679721" y="5332552"/>
            <a:ext cx="8950830" cy="2504101"/>
          </a:xfrm>
          <a:custGeom>
            <a:avLst/>
            <a:gdLst/>
            <a:ahLst/>
            <a:cxnLst/>
            <a:rect l="l" t="t" r="r" b="b"/>
            <a:pathLst>
              <a:path w="8950830" h="2504101">
                <a:moveTo>
                  <a:pt x="0" y="0"/>
                </a:moveTo>
                <a:lnTo>
                  <a:pt x="8950830" y="0"/>
                </a:lnTo>
                <a:lnTo>
                  <a:pt x="8950830" y="2504101"/>
                </a:lnTo>
                <a:lnTo>
                  <a:pt x="0" y="2504101"/>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12. On which dates were the most orders placed?</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1810115" y="0"/>
            <a:ext cx="15773400" cy="1988344"/>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28"/>
                </a:lnSpc>
              </a:pPr>
              <a:r>
                <a:rPr lang="en-US" sz="6600" b="1">
                  <a:solidFill>
                    <a:srgbClr val="FF0000"/>
                  </a:solidFill>
                  <a:latin typeface="Poppins Bold"/>
                  <a:ea typeface="Poppins Bold"/>
                  <a:cs typeface="Poppins Bold"/>
                  <a:sym typeface="Poppins Bold"/>
                </a:rPr>
                <a:t>Agenda   </a:t>
              </a:r>
            </a:p>
          </p:txBody>
        </p:sp>
      </p:grpSp>
      <p:sp>
        <p:nvSpPr>
          <p:cNvPr id="7" name="Freeform 7"/>
          <p:cNvSpPr/>
          <p:nvPr/>
        </p:nvSpPr>
        <p:spPr>
          <a:xfrm>
            <a:off x="256810"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1908933"/>
            <a:ext cx="21932208" cy="7145289"/>
          </a:xfrm>
          <a:prstGeom prst="rect">
            <a:avLst/>
          </a:prstGeom>
        </p:spPr>
        <p:txBody>
          <a:bodyPr lIns="0" tIns="0" rIns="0" bIns="0" rtlCol="0" anchor="t">
            <a:spAutoFit/>
          </a:bodyPr>
          <a:lstStyle/>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Objective of the Project</a:t>
            </a:r>
          </a:p>
          <a:p>
            <a:pPr marL="969903" lvl="1" indent="-484952"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ER Diagram and schema explanation</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About Tables</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Key analysis questions</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SQL query results with screenshots</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Final business insights and recommendations</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Conclusion  </a:t>
            </a:r>
          </a:p>
          <a:p>
            <a:pPr marL="970117" lvl="1" indent="-485059"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Q&amp;A Slide </a:t>
            </a:r>
          </a:p>
          <a:p>
            <a:pPr marL="969903" lvl="1" indent="-484952" algn="l">
              <a:lnSpc>
                <a:spcPts val="5469"/>
              </a:lnSpc>
              <a:buFont typeface="Arial"/>
              <a:buChar char="•"/>
            </a:pPr>
            <a:r>
              <a:rPr lang="en-US" sz="3600" b="1" dirty="0">
                <a:solidFill>
                  <a:srgbClr val="000000"/>
                </a:solidFill>
                <a:latin typeface="Times New Roman" panose="02020603050405020304" pitchFamily="18" charset="0"/>
                <a:ea typeface="Poppins Medium"/>
                <a:cs typeface="Times New Roman" panose="02020603050405020304" pitchFamily="18" charset="0"/>
                <a:sym typeface="Poppins Medium"/>
              </a:rPr>
              <a:t>Experience/Challenges</a:t>
            </a:r>
          </a:p>
          <a:p>
            <a:pPr marL="1131804" lvl="1" indent="-565902" algn="l">
              <a:lnSpc>
                <a:spcPts val="6381"/>
              </a:lnSpc>
            </a:pPr>
            <a:endParaRPr lang="en-US" sz="5064" b="1" dirty="0">
              <a:solidFill>
                <a:srgbClr val="000000"/>
              </a:solidFill>
              <a:latin typeface="Poppins Medium"/>
              <a:ea typeface="Poppins Medium"/>
              <a:cs typeface="Poppins Medium"/>
              <a:sym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30761"/>
            <a:ext cx="4843366" cy="4109523"/>
          </a:xfrm>
          <a:custGeom>
            <a:avLst/>
            <a:gdLst/>
            <a:ahLst/>
            <a:cxnLst/>
            <a:rect l="l" t="t" r="r" b="b"/>
            <a:pathLst>
              <a:path w="4843366" h="4109523">
                <a:moveTo>
                  <a:pt x="0" y="0"/>
                </a:moveTo>
                <a:lnTo>
                  <a:pt x="4843366" y="0"/>
                </a:lnTo>
                <a:lnTo>
                  <a:pt x="4843366" y="4109523"/>
                </a:lnTo>
                <a:lnTo>
                  <a:pt x="0" y="4109523"/>
                </a:lnTo>
                <a:lnTo>
                  <a:pt x="0" y="0"/>
                </a:lnTo>
                <a:close/>
              </a:path>
            </a:pathLst>
          </a:custGeom>
          <a:blipFill>
            <a:blip r:embed="rId12"/>
            <a:stretch>
              <a:fillRect/>
            </a:stretch>
          </a:blipFill>
        </p:spPr>
      </p:sp>
      <p:sp>
        <p:nvSpPr>
          <p:cNvPr id="12" name="Freeform 12"/>
          <p:cNvSpPr/>
          <p:nvPr/>
        </p:nvSpPr>
        <p:spPr>
          <a:xfrm>
            <a:off x="2967934" y="4923347"/>
            <a:ext cx="8818165" cy="3958519"/>
          </a:xfrm>
          <a:custGeom>
            <a:avLst/>
            <a:gdLst/>
            <a:ahLst/>
            <a:cxnLst/>
            <a:rect l="l" t="t" r="r" b="b"/>
            <a:pathLst>
              <a:path w="8818165" h="3958519">
                <a:moveTo>
                  <a:pt x="0" y="0"/>
                </a:moveTo>
                <a:lnTo>
                  <a:pt x="8818165" y="0"/>
                </a:lnTo>
                <a:lnTo>
                  <a:pt x="8818165" y="3958519"/>
                </a:lnTo>
                <a:lnTo>
                  <a:pt x="0" y="3958519"/>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13. are the monthly trends in order volume and revenue?</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93260"/>
            <a:ext cx="6190196" cy="1424728"/>
          </a:xfrm>
          <a:custGeom>
            <a:avLst/>
            <a:gdLst/>
            <a:ahLst/>
            <a:cxnLst/>
            <a:rect l="l" t="t" r="r" b="b"/>
            <a:pathLst>
              <a:path w="6190196" h="1424728">
                <a:moveTo>
                  <a:pt x="0" y="0"/>
                </a:moveTo>
                <a:lnTo>
                  <a:pt x="6190197" y="0"/>
                </a:lnTo>
                <a:lnTo>
                  <a:pt x="6190197" y="1424728"/>
                </a:lnTo>
                <a:lnTo>
                  <a:pt x="0" y="1424728"/>
                </a:lnTo>
                <a:lnTo>
                  <a:pt x="0" y="0"/>
                </a:lnTo>
                <a:close/>
              </a:path>
            </a:pathLst>
          </a:custGeom>
          <a:blipFill>
            <a:blip r:embed="rId12"/>
            <a:stretch>
              <a:fillRect/>
            </a:stretch>
          </a:blipFill>
        </p:spPr>
      </p:sp>
      <p:sp>
        <p:nvSpPr>
          <p:cNvPr id="12" name="Freeform 12"/>
          <p:cNvSpPr/>
          <p:nvPr/>
        </p:nvSpPr>
        <p:spPr>
          <a:xfrm>
            <a:off x="3120865" y="4866197"/>
            <a:ext cx="8512304" cy="4634476"/>
          </a:xfrm>
          <a:custGeom>
            <a:avLst/>
            <a:gdLst/>
            <a:ahLst/>
            <a:cxnLst/>
            <a:rect l="l" t="t" r="r" b="b"/>
            <a:pathLst>
              <a:path w="8512304" h="4634476">
                <a:moveTo>
                  <a:pt x="0" y="0"/>
                </a:moveTo>
                <a:lnTo>
                  <a:pt x="8512304" y="0"/>
                </a:lnTo>
                <a:lnTo>
                  <a:pt x="8512304" y="4634476"/>
                </a:lnTo>
                <a:lnTo>
                  <a:pt x="0" y="4634476"/>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14. How do order patterns vary across weekdays and weekends?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992672" y="3214444"/>
            <a:ext cx="5266628" cy="1929056"/>
          </a:xfrm>
          <a:custGeom>
            <a:avLst/>
            <a:gdLst/>
            <a:ahLst/>
            <a:cxnLst/>
            <a:rect l="l" t="t" r="r" b="b"/>
            <a:pathLst>
              <a:path w="5266628" h="1929056">
                <a:moveTo>
                  <a:pt x="0" y="0"/>
                </a:moveTo>
                <a:lnTo>
                  <a:pt x="5266628" y="0"/>
                </a:lnTo>
                <a:lnTo>
                  <a:pt x="5266628" y="1929056"/>
                </a:lnTo>
                <a:lnTo>
                  <a:pt x="0" y="1929056"/>
                </a:lnTo>
                <a:lnTo>
                  <a:pt x="0" y="0"/>
                </a:lnTo>
                <a:close/>
              </a:path>
            </a:pathLst>
          </a:custGeom>
          <a:blipFill>
            <a:blip r:embed="rId12"/>
            <a:stretch>
              <a:fillRect/>
            </a:stretch>
          </a:blipFill>
        </p:spPr>
      </p:sp>
      <p:sp>
        <p:nvSpPr>
          <p:cNvPr id="12" name="Freeform 12"/>
          <p:cNvSpPr/>
          <p:nvPr/>
        </p:nvSpPr>
        <p:spPr>
          <a:xfrm>
            <a:off x="2996466" y="5514975"/>
            <a:ext cx="9658830" cy="1644612"/>
          </a:xfrm>
          <a:custGeom>
            <a:avLst/>
            <a:gdLst/>
            <a:ahLst/>
            <a:cxnLst/>
            <a:rect l="l" t="t" r="r" b="b"/>
            <a:pathLst>
              <a:path w="9658830" h="1644612">
                <a:moveTo>
                  <a:pt x="0" y="0"/>
                </a:moveTo>
                <a:lnTo>
                  <a:pt x="9658830" y="0"/>
                </a:lnTo>
                <a:lnTo>
                  <a:pt x="9658830" y="1644612"/>
                </a:lnTo>
                <a:lnTo>
                  <a:pt x="0" y="1644612"/>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15. How many suppliers are there in the database?</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59336"/>
            <a:ext cx="6068846" cy="1495223"/>
          </a:xfrm>
          <a:custGeom>
            <a:avLst/>
            <a:gdLst/>
            <a:ahLst/>
            <a:cxnLst/>
            <a:rect l="l" t="t" r="r" b="b"/>
            <a:pathLst>
              <a:path w="6068846" h="1495223">
                <a:moveTo>
                  <a:pt x="0" y="0"/>
                </a:moveTo>
                <a:lnTo>
                  <a:pt x="6068846" y="0"/>
                </a:lnTo>
                <a:lnTo>
                  <a:pt x="6068846" y="1495223"/>
                </a:lnTo>
                <a:lnTo>
                  <a:pt x="0" y="1495223"/>
                </a:lnTo>
                <a:lnTo>
                  <a:pt x="0" y="0"/>
                </a:lnTo>
                <a:close/>
              </a:path>
            </a:pathLst>
          </a:custGeom>
          <a:blipFill>
            <a:blip r:embed="rId12"/>
            <a:stretch>
              <a:fillRect/>
            </a:stretch>
          </a:blipFill>
        </p:spPr>
      </p:sp>
      <p:sp>
        <p:nvSpPr>
          <p:cNvPr id="12" name="Freeform 12"/>
          <p:cNvSpPr/>
          <p:nvPr/>
        </p:nvSpPr>
        <p:spPr>
          <a:xfrm>
            <a:off x="3040167" y="5143500"/>
            <a:ext cx="10431072" cy="3987239"/>
          </a:xfrm>
          <a:custGeom>
            <a:avLst/>
            <a:gdLst/>
            <a:ahLst/>
            <a:cxnLst/>
            <a:rect l="l" t="t" r="r" b="b"/>
            <a:pathLst>
              <a:path w="10431072" h="3987239">
                <a:moveTo>
                  <a:pt x="0" y="0"/>
                </a:moveTo>
                <a:lnTo>
                  <a:pt x="10431072" y="0"/>
                </a:lnTo>
                <a:lnTo>
                  <a:pt x="10431072" y="3987239"/>
                </a:lnTo>
                <a:lnTo>
                  <a:pt x="0" y="3987239"/>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16. Which supplier provides the most products?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012714"/>
            <a:ext cx="6202815" cy="3560066"/>
          </a:xfrm>
          <a:custGeom>
            <a:avLst/>
            <a:gdLst/>
            <a:ahLst/>
            <a:cxnLst/>
            <a:rect l="l" t="t" r="r" b="b"/>
            <a:pathLst>
              <a:path w="6202815" h="3560066">
                <a:moveTo>
                  <a:pt x="0" y="0"/>
                </a:moveTo>
                <a:lnTo>
                  <a:pt x="6202816" y="0"/>
                </a:lnTo>
                <a:lnTo>
                  <a:pt x="6202816" y="3560066"/>
                </a:lnTo>
                <a:lnTo>
                  <a:pt x="0" y="3560066"/>
                </a:lnTo>
                <a:lnTo>
                  <a:pt x="0" y="0"/>
                </a:lnTo>
                <a:close/>
              </a:path>
            </a:pathLst>
          </a:custGeom>
          <a:blipFill>
            <a:blip r:embed="rId12"/>
            <a:stretch>
              <a:fillRect/>
            </a:stretch>
          </a:blipFill>
        </p:spPr>
      </p:sp>
      <p:sp>
        <p:nvSpPr>
          <p:cNvPr id="12" name="Freeform 12"/>
          <p:cNvSpPr/>
          <p:nvPr/>
        </p:nvSpPr>
        <p:spPr>
          <a:xfrm>
            <a:off x="2679721" y="5343775"/>
            <a:ext cx="8452703" cy="2840950"/>
          </a:xfrm>
          <a:custGeom>
            <a:avLst/>
            <a:gdLst/>
            <a:ahLst/>
            <a:cxnLst/>
            <a:rect l="l" t="t" r="r" b="b"/>
            <a:pathLst>
              <a:path w="8452703" h="2840950">
                <a:moveTo>
                  <a:pt x="0" y="0"/>
                </a:moveTo>
                <a:lnTo>
                  <a:pt x="8452703" y="0"/>
                </a:lnTo>
                <a:lnTo>
                  <a:pt x="8452703" y="2840950"/>
                </a:lnTo>
                <a:lnTo>
                  <a:pt x="0" y="2840950"/>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17. What is the average price of products from each supplier?</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93260"/>
            <a:ext cx="6026106" cy="3446369"/>
          </a:xfrm>
          <a:custGeom>
            <a:avLst/>
            <a:gdLst/>
            <a:ahLst/>
            <a:cxnLst/>
            <a:rect l="l" t="t" r="r" b="b"/>
            <a:pathLst>
              <a:path w="6026106" h="3446369">
                <a:moveTo>
                  <a:pt x="0" y="0"/>
                </a:moveTo>
                <a:lnTo>
                  <a:pt x="6026107" y="0"/>
                </a:lnTo>
                <a:lnTo>
                  <a:pt x="6026107" y="3446369"/>
                </a:lnTo>
                <a:lnTo>
                  <a:pt x="0" y="3446369"/>
                </a:lnTo>
                <a:lnTo>
                  <a:pt x="0" y="0"/>
                </a:lnTo>
                <a:close/>
              </a:path>
            </a:pathLst>
          </a:custGeom>
          <a:blipFill>
            <a:blip r:embed="rId12"/>
            <a:stretch>
              <a:fillRect/>
            </a:stretch>
          </a:blipFill>
        </p:spPr>
      </p:sp>
      <p:sp>
        <p:nvSpPr>
          <p:cNvPr id="12" name="Freeform 12"/>
          <p:cNvSpPr/>
          <p:nvPr/>
        </p:nvSpPr>
        <p:spPr>
          <a:xfrm>
            <a:off x="2990671" y="5143500"/>
            <a:ext cx="8141753" cy="3558356"/>
          </a:xfrm>
          <a:custGeom>
            <a:avLst/>
            <a:gdLst/>
            <a:ahLst/>
            <a:cxnLst/>
            <a:rect l="l" t="t" r="r" b="b"/>
            <a:pathLst>
              <a:path w="8141753" h="3558356">
                <a:moveTo>
                  <a:pt x="0" y="0"/>
                </a:moveTo>
                <a:lnTo>
                  <a:pt x="8141753" y="0"/>
                </a:lnTo>
                <a:lnTo>
                  <a:pt x="8141753" y="3558356"/>
                </a:lnTo>
                <a:lnTo>
                  <a:pt x="0" y="3558356"/>
                </a:lnTo>
                <a:lnTo>
                  <a:pt x="0" y="0"/>
                </a:lnTo>
                <a:close/>
              </a:path>
            </a:pathLst>
          </a:custGeom>
          <a:blipFill>
            <a:blip r:embed="rId13"/>
            <a:stretch>
              <a:fillRect/>
            </a:stretch>
          </a:blipFill>
        </p:spPr>
      </p:sp>
      <p:sp>
        <p:nvSpPr>
          <p:cNvPr id="13" name="TextBox 13"/>
          <p:cNvSpPr txBox="1"/>
          <p:nvPr/>
        </p:nvSpPr>
        <p:spPr>
          <a:xfrm>
            <a:off x="418252" y="1038225"/>
            <a:ext cx="17083823" cy="1017047"/>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18. Which suppliers contribute the most to total product sales (by revenue)?</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93260"/>
            <a:ext cx="5076414" cy="2078263"/>
          </a:xfrm>
          <a:custGeom>
            <a:avLst/>
            <a:gdLst/>
            <a:ahLst/>
            <a:cxnLst/>
            <a:rect l="l" t="t" r="r" b="b"/>
            <a:pathLst>
              <a:path w="5076414" h="2078263">
                <a:moveTo>
                  <a:pt x="0" y="0"/>
                </a:moveTo>
                <a:lnTo>
                  <a:pt x="5076414" y="0"/>
                </a:lnTo>
                <a:lnTo>
                  <a:pt x="5076414" y="2078264"/>
                </a:lnTo>
                <a:lnTo>
                  <a:pt x="0" y="2078264"/>
                </a:lnTo>
                <a:lnTo>
                  <a:pt x="0" y="0"/>
                </a:lnTo>
                <a:close/>
              </a:path>
            </a:pathLst>
          </a:custGeom>
          <a:blipFill>
            <a:blip r:embed="rId12"/>
            <a:stretch>
              <a:fillRect/>
            </a:stretch>
          </a:blipFill>
        </p:spPr>
      </p:sp>
      <p:sp>
        <p:nvSpPr>
          <p:cNvPr id="12" name="Freeform 12"/>
          <p:cNvSpPr/>
          <p:nvPr/>
        </p:nvSpPr>
        <p:spPr>
          <a:xfrm>
            <a:off x="2679721" y="5905432"/>
            <a:ext cx="10090536" cy="1358341"/>
          </a:xfrm>
          <a:custGeom>
            <a:avLst/>
            <a:gdLst/>
            <a:ahLst/>
            <a:cxnLst/>
            <a:rect l="l" t="t" r="r" b="b"/>
            <a:pathLst>
              <a:path w="10090536" h="1358341">
                <a:moveTo>
                  <a:pt x="0" y="0"/>
                </a:moveTo>
                <a:lnTo>
                  <a:pt x="10090536" y="0"/>
                </a:lnTo>
                <a:lnTo>
                  <a:pt x="10090536" y="1358341"/>
                </a:lnTo>
                <a:lnTo>
                  <a:pt x="0" y="1358341"/>
                </a:lnTo>
                <a:lnTo>
                  <a:pt x="0" y="0"/>
                </a:lnTo>
                <a:close/>
              </a:path>
            </a:pathLst>
          </a:custGeom>
          <a:blipFill>
            <a:blip r:embed="rId13"/>
            <a:stretch>
              <a:fillRect/>
            </a:stretch>
          </a:blipFill>
        </p:spPr>
      </p:sp>
      <p:sp>
        <p:nvSpPr>
          <p:cNvPr id="13" name="TextBox 13"/>
          <p:cNvSpPr txBox="1"/>
          <p:nvPr/>
        </p:nvSpPr>
        <p:spPr>
          <a:xfrm>
            <a:off x="418252" y="1038225"/>
            <a:ext cx="17083823"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19. How many employees have processed orders?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250108"/>
            <a:ext cx="5830449" cy="1320814"/>
          </a:xfrm>
          <a:custGeom>
            <a:avLst/>
            <a:gdLst/>
            <a:ahLst/>
            <a:cxnLst/>
            <a:rect l="l" t="t" r="r" b="b"/>
            <a:pathLst>
              <a:path w="5830449" h="1320814">
                <a:moveTo>
                  <a:pt x="0" y="0"/>
                </a:moveTo>
                <a:lnTo>
                  <a:pt x="5830449" y="0"/>
                </a:lnTo>
                <a:lnTo>
                  <a:pt x="5830449" y="1320814"/>
                </a:lnTo>
                <a:lnTo>
                  <a:pt x="0" y="1320814"/>
                </a:lnTo>
                <a:lnTo>
                  <a:pt x="0" y="0"/>
                </a:lnTo>
                <a:close/>
              </a:path>
            </a:pathLst>
          </a:custGeom>
          <a:blipFill>
            <a:blip r:embed="rId12"/>
            <a:stretch>
              <a:fillRect/>
            </a:stretch>
          </a:blipFill>
        </p:spPr>
      </p:sp>
      <p:sp>
        <p:nvSpPr>
          <p:cNvPr id="12" name="Freeform 12"/>
          <p:cNvSpPr/>
          <p:nvPr/>
        </p:nvSpPr>
        <p:spPr>
          <a:xfrm>
            <a:off x="3057142" y="4923347"/>
            <a:ext cx="10454432" cy="4103083"/>
          </a:xfrm>
          <a:custGeom>
            <a:avLst/>
            <a:gdLst/>
            <a:ahLst/>
            <a:cxnLst/>
            <a:rect l="l" t="t" r="r" b="b"/>
            <a:pathLst>
              <a:path w="10454432" h="4103083">
                <a:moveTo>
                  <a:pt x="0" y="0"/>
                </a:moveTo>
                <a:lnTo>
                  <a:pt x="10454431" y="0"/>
                </a:lnTo>
                <a:lnTo>
                  <a:pt x="10454431" y="4103083"/>
                </a:lnTo>
                <a:lnTo>
                  <a:pt x="0" y="4103083"/>
                </a:lnTo>
                <a:lnTo>
                  <a:pt x="0" y="0"/>
                </a:lnTo>
                <a:close/>
              </a:path>
            </a:pathLst>
          </a:custGeom>
          <a:blipFill>
            <a:blip r:embed="rId13"/>
            <a:stretch>
              <a:fillRect/>
            </a:stretch>
          </a:blipFill>
        </p:spPr>
      </p:sp>
      <p:sp>
        <p:nvSpPr>
          <p:cNvPr id="13" name="TextBox 13"/>
          <p:cNvSpPr txBox="1"/>
          <p:nvPr/>
        </p:nvSpPr>
        <p:spPr>
          <a:xfrm>
            <a:off x="418252" y="1038225"/>
            <a:ext cx="17083823"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20. Which employees have handled the most orders?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224424"/>
            <a:ext cx="3718624" cy="3838151"/>
          </a:xfrm>
          <a:custGeom>
            <a:avLst/>
            <a:gdLst/>
            <a:ahLst/>
            <a:cxnLst/>
            <a:rect l="l" t="t" r="r" b="b"/>
            <a:pathLst>
              <a:path w="3718624" h="3838151">
                <a:moveTo>
                  <a:pt x="0" y="0"/>
                </a:moveTo>
                <a:lnTo>
                  <a:pt x="3718624" y="0"/>
                </a:lnTo>
                <a:lnTo>
                  <a:pt x="3718624" y="3838152"/>
                </a:lnTo>
                <a:lnTo>
                  <a:pt x="0" y="3838152"/>
                </a:lnTo>
                <a:lnTo>
                  <a:pt x="0" y="0"/>
                </a:lnTo>
                <a:close/>
              </a:path>
            </a:pathLst>
          </a:custGeom>
          <a:blipFill>
            <a:blip r:embed="rId12"/>
            <a:stretch>
              <a:fillRect/>
            </a:stretch>
          </a:blipFill>
        </p:spPr>
      </p:sp>
      <p:sp>
        <p:nvSpPr>
          <p:cNvPr id="12" name="Freeform 12"/>
          <p:cNvSpPr/>
          <p:nvPr/>
        </p:nvSpPr>
        <p:spPr>
          <a:xfrm>
            <a:off x="2777199" y="5198464"/>
            <a:ext cx="7878785" cy="3728223"/>
          </a:xfrm>
          <a:custGeom>
            <a:avLst/>
            <a:gdLst/>
            <a:ahLst/>
            <a:cxnLst/>
            <a:rect l="l" t="t" r="r" b="b"/>
            <a:pathLst>
              <a:path w="7878785" h="3728223">
                <a:moveTo>
                  <a:pt x="0" y="0"/>
                </a:moveTo>
                <a:lnTo>
                  <a:pt x="7878785" y="0"/>
                </a:lnTo>
                <a:lnTo>
                  <a:pt x="7878785" y="3728223"/>
                </a:lnTo>
                <a:lnTo>
                  <a:pt x="0" y="3728223"/>
                </a:lnTo>
                <a:lnTo>
                  <a:pt x="0" y="0"/>
                </a:lnTo>
                <a:close/>
              </a:path>
            </a:pathLst>
          </a:custGeom>
          <a:blipFill>
            <a:blip r:embed="rId13"/>
            <a:stretch>
              <a:fillRect/>
            </a:stretch>
          </a:blipFill>
        </p:spPr>
      </p:sp>
      <p:sp>
        <p:nvSpPr>
          <p:cNvPr id="13" name="TextBox 13"/>
          <p:cNvSpPr txBox="1"/>
          <p:nvPr/>
        </p:nvSpPr>
        <p:spPr>
          <a:xfrm>
            <a:off x="418252" y="1038225"/>
            <a:ext cx="17083823"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21. What is the total sales value processed by each employee?</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2967745"/>
            <a:ext cx="4638127" cy="4232291"/>
          </a:xfrm>
          <a:custGeom>
            <a:avLst/>
            <a:gdLst/>
            <a:ahLst/>
            <a:cxnLst/>
            <a:rect l="l" t="t" r="r" b="b"/>
            <a:pathLst>
              <a:path w="4638127" h="4232291">
                <a:moveTo>
                  <a:pt x="0" y="0"/>
                </a:moveTo>
                <a:lnTo>
                  <a:pt x="4638127" y="0"/>
                </a:lnTo>
                <a:lnTo>
                  <a:pt x="4638127" y="4232290"/>
                </a:lnTo>
                <a:lnTo>
                  <a:pt x="0" y="4232290"/>
                </a:lnTo>
                <a:lnTo>
                  <a:pt x="0" y="0"/>
                </a:lnTo>
                <a:close/>
              </a:path>
            </a:pathLst>
          </a:custGeom>
          <a:blipFill>
            <a:blip r:embed="rId12"/>
            <a:stretch>
              <a:fillRect/>
            </a:stretch>
          </a:blipFill>
        </p:spPr>
      </p:sp>
      <p:sp>
        <p:nvSpPr>
          <p:cNvPr id="12" name="Freeform 12"/>
          <p:cNvSpPr/>
          <p:nvPr/>
        </p:nvSpPr>
        <p:spPr>
          <a:xfrm>
            <a:off x="2886048" y="5032559"/>
            <a:ext cx="8246376" cy="4334953"/>
          </a:xfrm>
          <a:custGeom>
            <a:avLst/>
            <a:gdLst/>
            <a:ahLst/>
            <a:cxnLst/>
            <a:rect l="l" t="t" r="r" b="b"/>
            <a:pathLst>
              <a:path w="8246376" h="4334953">
                <a:moveTo>
                  <a:pt x="0" y="0"/>
                </a:moveTo>
                <a:lnTo>
                  <a:pt x="8246376" y="0"/>
                </a:lnTo>
                <a:lnTo>
                  <a:pt x="8246376" y="4334953"/>
                </a:lnTo>
                <a:lnTo>
                  <a:pt x="0" y="4334953"/>
                </a:lnTo>
                <a:lnTo>
                  <a:pt x="0" y="0"/>
                </a:lnTo>
                <a:close/>
              </a:path>
            </a:pathLst>
          </a:custGeom>
          <a:blipFill>
            <a:blip r:embed="rId13"/>
            <a:stretch>
              <a:fillRect/>
            </a:stretch>
          </a:blipFill>
        </p:spPr>
      </p:sp>
      <p:sp>
        <p:nvSpPr>
          <p:cNvPr id="13" name="TextBox 13"/>
          <p:cNvSpPr txBox="1"/>
          <p:nvPr/>
        </p:nvSpPr>
        <p:spPr>
          <a:xfrm>
            <a:off x="418252" y="1038225"/>
            <a:ext cx="17083823" cy="1017047"/>
          </a:xfrm>
          <a:prstGeom prst="rect">
            <a:avLst/>
          </a:prstGeom>
        </p:spPr>
        <p:txBody>
          <a:bodyPr lIns="0" tIns="0" rIns="0" bIns="0" rtlCol="0" anchor="t">
            <a:spAutoFit/>
          </a:bodyPr>
          <a:lstStyle/>
          <a:p>
            <a:pPr algn="l">
              <a:lnSpc>
                <a:spcPts val="3899"/>
              </a:lnSpc>
            </a:pPr>
            <a:r>
              <a:rPr lang="en-US" sz="3610" b="1">
                <a:solidFill>
                  <a:srgbClr val="000000"/>
                </a:solidFill>
                <a:latin typeface="Poppins Semi-Bold"/>
                <a:ea typeface="Poppins Semi-Bold"/>
                <a:cs typeface="Poppins Semi-Bold"/>
                <a:sym typeface="Poppins Semi-Bold"/>
              </a:rPr>
              <a:t>22. What is the average order value handled per employee?</a:t>
            </a:r>
          </a:p>
          <a:p>
            <a:pPr marL="691590" lvl="1" indent="-345795" algn="l">
              <a:lnSpc>
                <a:spcPts val="3899"/>
              </a:lnSpc>
            </a:pPr>
            <a:endParaRPr lang="en-US" sz="3610" b="1">
              <a:solidFill>
                <a:srgbClr val="000000"/>
              </a:solidFill>
              <a:latin typeface="Poppins Semi-Bold"/>
              <a:ea typeface="Poppins Semi-Bold"/>
              <a:cs typeface="Poppins Semi-Bold"/>
              <a:sym typeface="Poppins Semi-Bold"/>
            </a:endParaRP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8409637" cy="3908213"/>
            <a:chOff x="0" y="0"/>
            <a:chExt cx="24546183" cy="5210951"/>
          </a:xfrm>
        </p:grpSpPr>
        <p:sp>
          <p:nvSpPr>
            <p:cNvPr id="3" name="Freeform 3"/>
            <p:cNvSpPr/>
            <p:nvPr/>
          </p:nvSpPr>
          <p:spPr>
            <a:xfrm>
              <a:off x="0" y="0"/>
              <a:ext cx="24546182" cy="5210951"/>
            </a:xfrm>
            <a:custGeom>
              <a:avLst/>
              <a:gdLst/>
              <a:ahLst/>
              <a:cxnLst/>
              <a:rect l="l" t="t" r="r" b="b"/>
              <a:pathLst>
                <a:path w="24546182" h="5210951">
                  <a:moveTo>
                    <a:pt x="0" y="0"/>
                  </a:moveTo>
                  <a:lnTo>
                    <a:pt x="24546182" y="0"/>
                  </a:lnTo>
                  <a:lnTo>
                    <a:pt x="24546182" y="5210951"/>
                  </a:lnTo>
                  <a:lnTo>
                    <a:pt x="0" y="5210951"/>
                  </a:lnTo>
                  <a:close/>
                </a:path>
              </a:pathLst>
            </a:custGeom>
            <a:solidFill>
              <a:srgbClr val="000000">
                <a:alpha val="0"/>
              </a:srgbClr>
            </a:solidFill>
          </p:spPr>
        </p:sp>
        <p:sp>
          <p:nvSpPr>
            <p:cNvPr id="4" name="TextBox 4"/>
            <p:cNvSpPr txBox="1"/>
            <p:nvPr/>
          </p:nvSpPr>
          <p:spPr>
            <a:xfrm>
              <a:off x="0" y="9525"/>
              <a:ext cx="24546183" cy="5201426"/>
            </a:xfrm>
            <a:prstGeom prst="rect">
              <a:avLst/>
            </a:prstGeom>
          </p:spPr>
          <p:txBody>
            <a:bodyPr lIns="0" tIns="0" rIns="0" bIns="0" rtlCol="0" anchor="ctr"/>
            <a:lstStyle/>
            <a:p>
              <a:pPr algn="l">
                <a:lnSpc>
                  <a:spcPts val="8208"/>
                </a:lnSpc>
              </a:pPr>
              <a:r>
                <a:rPr lang="en-US" sz="7600" b="1" dirty="0">
                  <a:solidFill>
                    <a:srgbClr val="FF0000"/>
                  </a:solidFill>
                  <a:latin typeface="Poppins Bold"/>
                  <a:ea typeface="Poppins Bold"/>
                  <a:cs typeface="Poppins Bold"/>
                  <a:sym typeface="Poppins Bold"/>
                </a:rPr>
                <a:t>Objective    </a:t>
              </a:r>
            </a:p>
          </p:txBody>
        </p:sp>
      </p:grpSp>
      <p:sp>
        <p:nvSpPr>
          <p:cNvPr id="5" name="TextBox 5"/>
          <p:cNvSpPr txBox="1"/>
          <p:nvPr/>
        </p:nvSpPr>
        <p:spPr>
          <a:xfrm>
            <a:off x="461329" y="2095106"/>
            <a:ext cx="17369471" cy="6705994"/>
          </a:xfrm>
          <a:prstGeom prst="rect">
            <a:avLst/>
          </a:prstGeom>
        </p:spPr>
        <p:txBody>
          <a:bodyPr wrap="square" lIns="0" tIns="0" rIns="0" bIns="0" rtlCol="0" anchor="t">
            <a:spAutoFit/>
          </a:bodyPr>
          <a:lstStyle/>
          <a:p>
            <a:pPr algn="l">
              <a:lnSpc>
                <a:spcPts val="3515"/>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623452" lvl="1" indent="-311726">
              <a:lnSpc>
                <a:spcPts val="3515"/>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Looking at which suppliers bring the most value by analyzing how many different products they provide, their                    average pricing, and the total revenue they generate. This will help identify the most active and profitable partners.</a:t>
            </a:r>
          </a:p>
          <a:p>
            <a:pPr marL="311726" lvl="1">
              <a:lnSpc>
                <a:spcPts val="3515"/>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623452" lvl="1" indent="-311726">
              <a:lnSpc>
                <a:spcPts val="3515"/>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Evaluating how efficiently employees are working by tracking the number of orders they process, the total value of those orders, and the average size of each order. This will give a clear view of individual and team performance.</a:t>
            </a:r>
          </a:p>
          <a:p>
            <a:pPr marL="311726" lvl="1">
              <a:lnSpc>
                <a:spcPts val="3515"/>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623452" lvl="1" indent="-311726" algn="l">
              <a:lnSpc>
                <a:spcPts val="3515"/>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Dive deeper into sales trends at the product level. Examine how order quantities relate to pricing, what the average order quantity is for each product, and how prices vary across different orders. This will highlight key buying patterns.</a:t>
            </a:r>
          </a:p>
          <a:p>
            <a:pPr algn="l">
              <a:lnSpc>
                <a:spcPts val="3515"/>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623452" lvl="1" indent="-311726" algn="l">
              <a:lnSpc>
                <a:spcPts val="3515"/>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 Finding to strengthen supplier relationships, boost employee productivity, adjust product pricing strategies, and improve overall sales performance.</a:t>
            </a:r>
          </a:p>
        </p:txBody>
      </p:sp>
      <p:sp>
        <p:nvSpPr>
          <p:cNvPr id="6" name="Freeform 6"/>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221348" y="9277476"/>
            <a:ext cx="4838096" cy="1009524"/>
            <a:chOff x="0" y="0"/>
            <a:chExt cx="6450794" cy="1346032"/>
          </a:xfrm>
        </p:grpSpPr>
        <p:sp>
          <p:nvSpPr>
            <p:cNvPr id="8" name="Freeform 8"/>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2504273"/>
            <a:ext cx="3992677" cy="5278454"/>
          </a:xfrm>
          <a:custGeom>
            <a:avLst/>
            <a:gdLst/>
            <a:ahLst/>
            <a:cxnLst/>
            <a:rect l="l" t="t" r="r" b="b"/>
            <a:pathLst>
              <a:path w="3992677" h="5278454">
                <a:moveTo>
                  <a:pt x="0" y="0"/>
                </a:moveTo>
                <a:lnTo>
                  <a:pt x="3992677" y="0"/>
                </a:lnTo>
                <a:lnTo>
                  <a:pt x="3992677" y="5278454"/>
                </a:lnTo>
                <a:lnTo>
                  <a:pt x="0" y="5278454"/>
                </a:lnTo>
                <a:lnTo>
                  <a:pt x="0" y="0"/>
                </a:lnTo>
                <a:close/>
              </a:path>
            </a:pathLst>
          </a:custGeom>
          <a:blipFill>
            <a:blip r:embed="rId12"/>
            <a:stretch>
              <a:fillRect/>
            </a:stretch>
          </a:blipFill>
        </p:spPr>
      </p:sp>
      <p:sp>
        <p:nvSpPr>
          <p:cNvPr id="12" name="Freeform 12"/>
          <p:cNvSpPr/>
          <p:nvPr/>
        </p:nvSpPr>
        <p:spPr>
          <a:xfrm>
            <a:off x="2679721" y="5523980"/>
            <a:ext cx="8621303" cy="1216503"/>
          </a:xfrm>
          <a:custGeom>
            <a:avLst/>
            <a:gdLst/>
            <a:ahLst/>
            <a:cxnLst/>
            <a:rect l="l" t="t" r="r" b="b"/>
            <a:pathLst>
              <a:path w="8621303" h="1216503">
                <a:moveTo>
                  <a:pt x="0" y="0"/>
                </a:moveTo>
                <a:lnTo>
                  <a:pt x="8621303" y="0"/>
                </a:lnTo>
                <a:lnTo>
                  <a:pt x="8621303" y="1216503"/>
                </a:lnTo>
                <a:lnTo>
                  <a:pt x="0" y="1216503"/>
                </a:lnTo>
                <a:lnTo>
                  <a:pt x="0" y="0"/>
                </a:lnTo>
                <a:close/>
              </a:path>
            </a:pathLst>
          </a:custGeom>
          <a:blipFill>
            <a:blip r:embed="rId13"/>
            <a:stretch>
              <a:fillRect/>
            </a:stretch>
          </a:blipFill>
        </p:spPr>
      </p:sp>
      <p:sp>
        <p:nvSpPr>
          <p:cNvPr id="13" name="TextBox 13"/>
          <p:cNvSpPr txBox="1"/>
          <p:nvPr/>
        </p:nvSpPr>
        <p:spPr>
          <a:xfrm>
            <a:off x="418252" y="1038225"/>
            <a:ext cx="17083823" cy="1017047"/>
          </a:xfrm>
          <a:prstGeom prst="rect">
            <a:avLst/>
          </a:prstGeom>
        </p:spPr>
        <p:txBody>
          <a:bodyPr lIns="0" tIns="0" rIns="0" bIns="0" rtlCol="0" anchor="t">
            <a:spAutoFit/>
          </a:bodyPr>
          <a:lstStyle/>
          <a:p>
            <a:pPr algn="l">
              <a:lnSpc>
                <a:spcPts val="3899"/>
              </a:lnSpc>
            </a:pPr>
            <a:r>
              <a:rPr lang="en-US" sz="3610" b="1">
                <a:solidFill>
                  <a:srgbClr val="000000"/>
                </a:solidFill>
                <a:latin typeface="Poppins Semi-Bold"/>
                <a:ea typeface="Poppins Semi-Bold"/>
                <a:cs typeface="Poppins Semi-Bold"/>
                <a:sym typeface="Poppins Semi-Bold"/>
              </a:rPr>
              <a:t>23. What is the relationship between quantity ordered and total price?</a:t>
            </a:r>
          </a:p>
          <a:p>
            <a:pPr marL="691590" lvl="1" indent="-345795" algn="l">
              <a:lnSpc>
                <a:spcPts val="3899"/>
              </a:lnSpc>
            </a:pPr>
            <a:endParaRPr lang="en-US" sz="3610" b="1">
              <a:solidFill>
                <a:srgbClr val="000000"/>
              </a:solidFill>
              <a:latin typeface="Poppins Semi-Bold"/>
              <a:ea typeface="Poppins Semi-Bold"/>
              <a:cs typeface="Poppins Semi-Bold"/>
              <a:sym typeface="Poppins Semi-Bold"/>
            </a:endParaRP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2845011"/>
            <a:ext cx="4348000" cy="4310517"/>
          </a:xfrm>
          <a:custGeom>
            <a:avLst/>
            <a:gdLst/>
            <a:ahLst/>
            <a:cxnLst/>
            <a:rect l="l" t="t" r="r" b="b"/>
            <a:pathLst>
              <a:path w="4348000" h="4310517">
                <a:moveTo>
                  <a:pt x="0" y="0"/>
                </a:moveTo>
                <a:lnTo>
                  <a:pt x="4348001" y="0"/>
                </a:lnTo>
                <a:lnTo>
                  <a:pt x="4348001" y="4310517"/>
                </a:lnTo>
                <a:lnTo>
                  <a:pt x="0" y="4310517"/>
                </a:lnTo>
                <a:lnTo>
                  <a:pt x="0" y="0"/>
                </a:lnTo>
                <a:close/>
              </a:path>
            </a:pathLst>
          </a:custGeom>
          <a:blipFill>
            <a:blip r:embed="rId12"/>
            <a:stretch>
              <a:fillRect/>
            </a:stretch>
          </a:blipFill>
        </p:spPr>
      </p:sp>
      <p:sp>
        <p:nvSpPr>
          <p:cNvPr id="12" name="Freeform 12"/>
          <p:cNvSpPr/>
          <p:nvPr/>
        </p:nvSpPr>
        <p:spPr>
          <a:xfrm>
            <a:off x="2990146" y="5143500"/>
            <a:ext cx="7921726" cy="2180937"/>
          </a:xfrm>
          <a:custGeom>
            <a:avLst/>
            <a:gdLst/>
            <a:ahLst/>
            <a:cxnLst/>
            <a:rect l="l" t="t" r="r" b="b"/>
            <a:pathLst>
              <a:path w="7921726" h="2180937">
                <a:moveTo>
                  <a:pt x="0" y="0"/>
                </a:moveTo>
                <a:lnTo>
                  <a:pt x="7921726" y="0"/>
                </a:lnTo>
                <a:lnTo>
                  <a:pt x="7921726" y="2180937"/>
                </a:lnTo>
                <a:lnTo>
                  <a:pt x="0" y="2180937"/>
                </a:lnTo>
                <a:lnTo>
                  <a:pt x="0" y="0"/>
                </a:lnTo>
                <a:close/>
              </a:path>
            </a:pathLst>
          </a:custGeom>
          <a:blipFill>
            <a:blip r:embed="rId13"/>
            <a:stretch>
              <a:fillRect/>
            </a:stretch>
          </a:blipFill>
        </p:spPr>
      </p:sp>
      <p:sp>
        <p:nvSpPr>
          <p:cNvPr id="13" name="TextBox 13"/>
          <p:cNvSpPr txBox="1"/>
          <p:nvPr/>
        </p:nvSpPr>
        <p:spPr>
          <a:xfrm>
            <a:off x="418252" y="1038225"/>
            <a:ext cx="17083823"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24. What is the average quantity ordered per product?</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55984"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828824" y="3130761"/>
            <a:ext cx="4828758" cy="4260669"/>
          </a:xfrm>
          <a:custGeom>
            <a:avLst/>
            <a:gdLst/>
            <a:ahLst/>
            <a:cxnLst/>
            <a:rect l="l" t="t" r="r" b="b"/>
            <a:pathLst>
              <a:path w="4828758" h="4260669">
                <a:moveTo>
                  <a:pt x="0" y="0"/>
                </a:moveTo>
                <a:lnTo>
                  <a:pt x="4828758" y="0"/>
                </a:lnTo>
                <a:lnTo>
                  <a:pt x="4828758" y="4260669"/>
                </a:lnTo>
                <a:lnTo>
                  <a:pt x="0" y="4260669"/>
                </a:lnTo>
                <a:lnTo>
                  <a:pt x="0" y="0"/>
                </a:lnTo>
                <a:close/>
              </a:path>
            </a:pathLst>
          </a:custGeom>
          <a:blipFill>
            <a:blip r:embed="rId12"/>
            <a:stretch>
              <a:fillRect/>
            </a:stretch>
          </a:blipFill>
        </p:spPr>
      </p:sp>
      <p:sp>
        <p:nvSpPr>
          <p:cNvPr id="12" name="Freeform 12"/>
          <p:cNvSpPr/>
          <p:nvPr/>
        </p:nvSpPr>
        <p:spPr>
          <a:xfrm>
            <a:off x="3503315" y="4866197"/>
            <a:ext cx="6965874" cy="4098705"/>
          </a:xfrm>
          <a:custGeom>
            <a:avLst/>
            <a:gdLst/>
            <a:ahLst/>
            <a:cxnLst/>
            <a:rect l="l" t="t" r="r" b="b"/>
            <a:pathLst>
              <a:path w="6965874" h="4098705">
                <a:moveTo>
                  <a:pt x="0" y="0"/>
                </a:moveTo>
                <a:lnTo>
                  <a:pt x="6965875" y="0"/>
                </a:lnTo>
                <a:lnTo>
                  <a:pt x="6965875" y="4098705"/>
                </a:lnTo>
                <a:lnTo>
                  <a:pt x="0" y="4098705"/>
                </a:lnTo>
                <a:lnTo>
                  <a:pt x="0" y="0"/>
                </a:lnTo>
                <a:close/>
              </a:path>
            </a:pathLst>
          </a:custGeom>
          <a:blipFill>
            <a:blip r:embed="rId13"/>
            <a:stretch>
              <a:fillRect/>
            </a:stretch>
          </a:blipFill>
        </p:spPr>
      </p:sp>
      <p:sp>
        <p:nvSpPr>
          <p:cNvPr id="13" name="TextBox 13"/>
          <p:cNvSpPr txBox="1"/>
          <p:nvPr/>
        </p:nvSpPr>
        <p:spPr>
          <a:xfrm>
            <a:off x="418252" y="1038225"/>
            <a:ext cx="17083823"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25. How does the unit price vary across products and orders?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9641792" cy="3908213"/>
            <a:chOff x="0" y="0"/>
            <a:chExt cx="26189055" cy="5210951"/>
          </a:xfrm>
        </p:grpSpPr>
        <p:sp>
          <p:nvSpPr>
            <p:cNvPr id="3" name="Freeform 3"/>
            <p:cNvSpPr/>
            <p:nvPr/>
          </p:nvSpPr>
          <p:spPr>
            <a:xfrm>
              <a:off x="0" y="0"/>
              <a:ext cx="26189056" cy="5210951"/>
            </a:xfrm>
            <a:custGeom>
              <a:avLst/>
              <a:gdLst/>
              <a:ahLst/>
              <a:cxnLst/>
              <a:rect l="l" t="t" r="r" b="b"/>
              <a:pathLst>
                <a:path w="26189056" h="5210951">
                  <a:moveTo>
                    <a:pt x="0" y="0"/>
                  </a:moveTo>
                  <a:lnTo>
                    <a:pt x="26189056" y="0"/>
                  </a:lnTo>
                  <a:lnTo>
                    <a:pt x="26189056" y="5210951"/>
                  </a:lnTo>
                  <a:lnTo>
                    <a:pt x="0" y="5210951"/>
                  </a:lnTo>
                  <a:close/>
                </a:path>
              </a:pathLst>
            </a:custGeom>
            <a:solidFill>
              <a:srgbClr val="000000">
                <a:alpha val="0"/>
              </a:srgbClr>
            </a:solidFill>
          </p:spPr>
        </p:sp>
        <p:sp>
          <p:nvSpPr>
            <p:cNvPr id="4" name="TextBox 4"/>
            <p:cNvSpPr txBox="1"/>
            <p:nvPr/>
          </p:nvSpPr>
          <p:spPr>
            <a:xfrm>
              <a:off x="0" y="9525"/>
              <a:ext cx="26189055" cy="5201426"/>
            </a:xfrm>
            <a:prstGeom prst="rect">
              <a:avLst/>
            </a:prstGeom>
          </p:spPr>
          <p:txBody>
            <a:bodyPr lIns="0" tIns="0" rIns="0" bIns="0" rtlCol="0" anchor="ctr"/>
            <a:lstStyle/>
            <a:p>
              <a:pPr algn="l">
                <a:lnSpc>
                  <a:spcPts val="7236"/>
                </a:lnSpc>
              </a:pPr>
              <a:r>
                <a:rPr lang="en-US" sz="6700" b="1">
                  <a:solidFill>
                    <a:srgbClr val="FF0000"/>
                  </a:solidFill>
                  <a:latin typeface="Poppins Bold"/>
                  <a:ea typeface="Poppins Bold"/>
                  <a:cs typeface="Poppins Bold"/>
                  <a:sym typeface="Poppins Bold"/>
                </a:rPr>
                <a:t>Final business insights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TextBox 8"/>
          <p:cNvSpPr txBox="1"/>
          <p:nvPr/>
        </p:nvSpPr>
        <p:spPr>
          <a:xfrm>
            <a:off x="1028700" y="1981078"/>
            <a:ext cx="14494102" cy="7801175"/>
          </a:xfrm>
          <a:prstGeom prst="rect">
            <a:avLst/>
          </a:prstGeom>
        </p:spPr>
        <p:txBody>
          <a:bodyPr lIns="0" tIns="0" rIns="0" bIns="0" rtlCol="0" anchor="t">
            <a:spAutoFit/>
          </a:bodyPr>
          <a:lstStyle/>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The top five customers account for more than 60% of total purchase revenue, showing that sales are heavily concentrated among a core group of loyal buyers.</a:t>
            </a:r>
          </a:p>
          <a:p>
            <a:pPr algn="l">
              <a:lnSpc>
                <a:spcPts val="29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Products are spread across a wide range of categories, though some categories stand out by generating higher sales volumes and revenue than others.</a:t>
            </a:r>
          </a:p>
          <a:p>
            <a:pPr algn="l">
              <a:lnSpc>
                <a:spcPts val="29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Monthly trends highlight noticeable peaks in certain months, pointing to clear seasonal buying patterns.</a:t>
            </a:r>
          </a:p>
          <a:p>
            <a:pPr algn="l">
              <a:lnSpc>
                <a:spcPts val="29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Sales activity is slightly stronger on weekends, with both order counts and revenue higher compared to weekdays.</a:t>
            </a:r>
          </a:p>
          <a:p>
            <a:pPr algn="l">
              <a:lnSpc>
                <a:spcPts val="29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Leading suppliers contribute significantly to profitability by providing higher-value products.</a:t>
            </a:r>
          </a:p>
          <a:p>
            <a:pPr algn="l">
              <a:lnSpc>
                <a:spcPts val="29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The top-performing employees process the largest number of orders and generate the highest total sales value.</a:t>
            </a:r>
          </a:p>
          <a:p>
            <a:pPr algn="l">
              <a:lnSpc>
                <a:spcPts val="2823"/>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18427" lvl="1" indent="-259214" algn="l">
              <a:lnSpc>
                <a:spcPts val="2923"/>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There is a clear positive link between the quantity of products ordered and total sales value, confirming that revenue growth is strongly volume-driven.</a:t>
            </a:r>
          </a:p>
          <a:p>
            <a:pPr algn="l">
              <a:lnSpc>
                <a:spcPts val="2923"/>
              </a:lnSpc>
            </a:pPr>
            <a:endParaRPr lang="en-US" sz="2706" b="1" dirty="0">
              <a:solidFill>
                <a:srgbClr val="000000"/>
              </a:solidFill>
              <a:latin typeface="Poppins Medium"/>
              <a:ea typeface="Poppins Medium"/>
              <a:cs typeface="Poppins Medium"/>
              <a:sym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9641792" cy="3908213"/>
            <a:chOff x="0" y="0"/>
            <a:chExt cx="26189055" cy="5210951"/>
          </a:xfrm>
        </p:grpSpPr>
        <p:sp>
          <p:nvSpPr>
            <p:cNvPr id="3" name="Freeform 3"/>
            <p:cNvSpPr/>
            <p:nvPr/>
          </p:nvSpPr>
          <p:spPr>
            <a:xfrm>
              <a:off x="0" y="0"/>
              <a:ext cx="26189056" cy="5210951"/>
            </a:xfrm>
            <a:custGeom>
              <a:avLst/>
              <a:gdLst/>
              <a:ahLst/>
              <a:cxnLst/>
              <a:rect l="l" t="t" r="r" b="b"/>
              <a:pathLst>
                <a:path w="26189056" h="5210951">
                  <a:moveTo>
                    <a:pt x="0" y="0"/>
                  </a:moveTo>
                  <a:lnTo>
                    <a:pt x="26189056" y="0"/>
                  </a:lnTo>
                  <a:lnTo>
                    <a:pt x="26189056" y="5210951"/>
                  </a:lnTo>
                  <a:lnTo>
                    <a:pt x="0" y="5210951"/>
                  </a:lnTo>
                  <a:close/>
                </a:path>
              </a:pathLst>
            </a:custGeom>
            <a:solidFill>
              <a:srgbClr val="000000">
                <a:alpha val="0"/>
              </a:srgbClr>
            </a:solidFill>
          </p:spPr>
        </p:sp>
        <p:sp>
          <p:nvSpPr>
            <p:cNvPr id="4" name="TextBox 4"/>
            <p:cNvSpPr txBox="1"/>
            <p:nvPr/>
          </p:nvSpPr>
          <p:spPr>
            <a:xfrm>
              <a:off x="0" y="9525"/>
              <a:ext cx="26189055" cy="5201426"/>
            </a:xfrm>
            <a:prstGeom prst="rect">
              <a:avLst/>
            </a:prstGeom>
          </p:spPr>
          <p:txBody>
            <a:bodyPr lIns="0" tIns="0" rIns="0" bIns="0" rtlCol="0" anchor="ctr"/>
            <a:lstStyle/>
            <a:p>
              <a:pPr algn="l">
                <a:lnSpc>
                  <a:spcPts val="7236"/>
                </a:lnSpc>
              </a:pPr>
              <a:r>
                <a:rPr lang="en-US" sz="6700" b="1">
                  <a:solidFill>
                    <a:srgbClr val="FF0000"/>
                  </a:solidFill>
                  <a:latin typeface="Poppins Bold"/>
                  <a:ea typeface="Poppins Bold"/>
                  <a:cs typeface="Poppins Bold"/>
                  <a:sym typeface="Poppins Bold"/>
                </a:rPr>
                <a:t>Recommendations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TextBox 8"/>
          <p:cNvSpPr txBox="1"/>
          <p:nvPr/>
        </p:nvSpPr>
        <p:spPr>
          <a:xfrm>
            <a:off x="1146294" y="2006747"/>
            <a:ext cx="16113006" cy="7160743"/>
          </a:xfrm>
          <a:prstGeom prst="rect">
            <a:avLst/>
          </a:prstGeom>
        </p:spPr>
        <p:txBody>
          <a:bodyPr lIns="0" tIns="0" rIns="0" bIns="0" rtlCol="0" anchor="t">
            <a:spAutoFit/>
          </a:bodyPr>
          <a:lstStyle/>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Introduce a loyalty or membership program to reward frequent buyers and retain your highest-spending customers.</a:t>
            </a:r>
          </a:p>
          <a:p>
            <a:pPr algn="l">
              <a:lnSpc>
                <a:spcPts val="3139"/>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Optimize the product mix by focusing on top revenue-generating items and addressing low-performing products that may indicate overstock or weak demand.</a:t>
            </a:r>
          </a:p>
          <a:p>
            <a:pPr algn="l">
              <a:lnSpc>
                <a:spcPts val="3139"/>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Boost marketing and inventory during peak months to take advantage of seasonal sales spikes.</a:t>
            </a:r>
          </a:p>
          <a:p>
            <a:pPr algn="l">
              <a:lnSpc>
                <a:spcPts val="3139"/>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Build stronger supplier relationships by securing long-term contracts or exclusive deals with top-performing partners.</a:t>
            </a:r>
          </a:p>
          <a:p>
            <a:pPr algn="l">
              <a:lnSpc>
                <a:spcPts val="3139"/>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Motivate employees by recognizing top performers and offering incentives or bonuses to drive continued success.</a:t>
            </a:r>
          </a:p>
          <a:p>
            <a:pPr algn="l">
              <a:lnSpc>
                <a:spcPts val="3139"/>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56730" lvl="1" indent="-278365" algn="l">
              <a:lnSpc>
                <a:spcPts val="3139"/>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Encourage bulk purchases through discounts and promotions to increase average order size and overall sales value.</a:t>
            </a:r>
          </a:p>
          <a:p>
            <a:pPr algn="l">
              <a:lnSpc>
                <a:spcPts val="3139"/>
              </a:lnSpc>
            </a:pPr>
            <a:endParaRPr lang="en-US" sz="2906" b="1" dirty="0">
              <a:solidFill>
                <a:srgbClr val="000000"/>
              </a:solidFill>
              <a:latin typeface="Poppins Medium"/>
              <a:ea typeface="Poppins Medium"/>
              <a:cs typeface="Poppins Medium"/>
              <a:sym typeface="Poppins Medium"/>
            </a:endParaRPr>
          </a:p>
          <a:p>
            <a:pPr algn="l">
              <a:lnSpc>
                <a:spcPts val="3139"/>
              </a:lnSpc>
            </a:pPr>
            <a:endParaRPr lang="en-US" sz="2906" b="1" dirty="0">
              <a:solidFill>
                <a:srgbClr val="000000"/>
              </a:solidFill>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9641792" cy="3908213"/>
            <a:chOff x="0" y="0"/>
            <a:chExt cx="26189055" cy="5210951"/>
          </a:xfrm>
        </p:grpSpPr>
        <p:sp>
          <p:nvSpPr>
            <p:cNvPr id="3" name="Freeform 3"/>
            <p:cNvSpPr/>
            <p:nvPr/>
          </p:nvSpPr>
          <p:spPr>
            <a:xfrm>
              <a:off x="0" y="0"/>
              <a:ext cx="26189056" cy="5210951"/>
            </a:xfrm>
            <a:custGeom>
              <a:avLst/>
              <a:gdLst/>
              <a:ahLst/>
              <a:cxnLst/>
              <a:rect l="l" t="t" r="r" b="b"/>
              <a:pathLst>
                <a:path w="26189056" h="5210951">
                  <a:moveTo>
                    <a:pt x="0" y="0"/>
                  </a:moveTo>
                  <a:lnTo>
                    <a:pt x="26189056" y="0"/>
                  </a:lnTo>
                  <a:lnTo>
                    <a:pt x="26189056" y="5210951"/>
                  </a:lnTo>
                  <a:lnTo>
                    <a:pt x="0" y="5210951"/>
                  </a:lnTo>
                  <a:close/>
                </a:path>
              </a:pathLst>
            </a:custGeom>
            <a:solidFill>
              <a:srgbClr val="000000">
                <a:alpha val="0"/>
              </a:srgbClr>
            </a:solidFill>
          </p:spPr>
        </p:sp>
        <p:sp>
          <p:nvSpPr>
            <p:cNvPr id="4" name="TextBox 4"/>
            <p:cNvSpPr txBox="1"/>
            <p:nvPr/>
          </p:nvSpPr>
          <p:spPr>
            <a:xfrm>
              <a:off x="0" y="9525"/>
              <a:ext cx="26189055" cy="5201426"/>
            </a:xfrm>
            <a:prstGeom prst="rect">
              <a:avLst/>
            </a:prstGeom>
          </p:spPr>
          <p:txBody>
            <a:bodyPr lIns="0" tIns="0" rIns="0" bIns="0" rtlCol="0" anchor="ctr"/>
            <a:lstStyle/>
            <a:p>
              <a:pPr algn="l">
                <a:lnSpc>
                  <a:spcPts val="7992"/>
                </a:lnSpc>
              </a:pPr>
              <a:r>
                <a:rPr lang="en-US" sz="7400" b="1">
                  <a:solidFill>
                    <a:srgbClr val="FF0000"/>
                  </a:solidFill>
                  <a:latin typeface="Poppins Bold"/>
                  <a:ea typeface="Poppins Bold"/>
                  <a:cs typeface="Poppins Bold"/>
                  <a:sym typeface="Poppins Bold"/>
                </a:rPr>
                <a:t>Challenges</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TextBox 8"/>
          <p:cNvSpPr txBox="1"/>
          <p:nvPr/>
        </p:nvSpPr>
        <p:spPr>
          <a:xfrm>
            <a:off x="916878" y="2093357"/>
            <a:ext cx="16342422" cy="7386638"/>
          </a:xfrm>
          <a:prstGeom prst="rect">
            <a:avLst/>
          </a:prstGeom>
        </p:spPr>
        <p:txBody>
          <a:bodyPr lIns="0" tIns="0" rIns="0" bIns="0" rtlCol="0" anchor="t">
            <a:spAutoFit/>
          </a:bodyPr>
          <a:lstStyle/>
          <a:p>
            <a:pPr marL="564657" lvl="1" indent="-282328" algn="l">
              <a:lnSpc>
                <a:spcPts val="3184"/>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Some tables, like orders and employees, stored dates as text (VARCHAR) instead of proper DATE types, which made calculations and trend analysis more difficult.</a:t>
            </a:r>
          </a:p>
          <a:p>
            <a:pPr algn="l">
              <a:lnSpc>
                <a:spcPts val="3184"/>
              </a:lnSpc>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 </a:t>
            </a:r>
          </a:p>
          <a:p>
            <a:pPr marL="564657" lvl="1" indent="-282328" algn="l">
              <a:lnSpc>
                <a:spcPts val="3184"/>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Since data was spread across orders, order details, products, customers, suppliers, and employees, writing queries required precise use of foreign keys. Careful joins were necessary to avoid duplicate records or incorrect results.</a:t>
            </a:r>
          </a:p>
          <a:p>
            <a:pPr algn="l">
              <a:lnSpc>
                <a:spcPts val="3184"/>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64657" lvl="1" indent="-282328" algn="l">
              <a:lnSpc>
                <a:spcPts val="3184"/>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Calculating insights such as average order value per customer or employee, monthly sales trends, or supplier/category contributions involved nested queries and subqueries. These were sometimes tricky to write efficiently for larger datasets.</a:t>
            </a:r>
          </a:p>
          <a:p>
            <a:pPr algn="l">
              <a:lnSpc>
                <a:spcPts val="3184"/>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64657" lvl="1" indent="-282328" algn="l">
              <a:lnSpc>
                <a:spcPts val="3184"/>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Converting date fields from text to proper DATE format required using functions like STR_TO_DATE. This needed careful handling to avoid errors when analyzing monthly patterns or weekday vs. weekend trends.</a:t>
            </a:r>
          </a:p>
          <a:p>
            <a:pPr algn="l">
              <a:lnSpc>
                <a:spcPts val="3184"/>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64657" lvl="1" indent="-282328" algn="l">
              <a:lnSpc>
                <a:spcPts val="3184"/>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Queries combining multiple tables with calculations like sums, averages, and counts could be slow on large datasets. This required thoughtful indexing and efficient grouping to balance detail with performance.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9641792" cy="3908213"/>
            <a:chOff x="0" y="0"/>
            <a:chExt cx="26189055" cy="5210951"/>
          </a:xfrm>
        </p:grpSpPr>
        <p:sp>
          <p:nvSpPr>
            <p:cNvPr id="3" name="Freeform 3"/>
            <p:cNvSpPr/>
            <p:nvPr/>
          </p:nvSpPr>
          <p:spPr>
            <a:xfrm>
              <a:off x="0" y="0"/>
              <a:ext cx="26189056" cy="5210951"/>
            </a:xfrm>
            <a:custGeom>
              <a:avLst/>
              <a:gdLst/>
              <a:ahLst/>
              <a:cxnLst/>
              <a:rect l="l" t="t" r="r" b="b"/>
              <a:pathLst>
                <a:path w="26189056" h="5210951">
                  <a:moveTo>
                    <a:pt x="0" y="0"/>
                  </a:moveTo>
                  <a:lnTo>
                    <a:pt x="26189056" y="0"/>
                  </a:lnTo>
                  <a:lnTo>
                    <a:pt x="26189056" y="5210951"/>
                  </a:lnTo>
                  <a:lnTo>
                    <a:pt x="0" y="5210951"/>
                  </a:lnTo>
                  <a:close/>
                </a:path>
              </a:pathLst>
            </a:custGeom>
            <a:solidFill>
              <a:srgbClr val="000000">
                <a:alpha val="0"/>
              </a:srgbClr>
            </a:solidFill>
          </p:spPr>
        </p:sp>
        <p:sp>
          <p:nvSpPr>
            <p:cNvPr id="4" name="TextBox 4"/>
            <p:cNvSpPr txBox="1"/>
            <p:nvPr/>
          </p:nvSpPr>
          <p:spPr>
            <a:xfrm>
              <a:off x="0" y="0"/>
              <a:ext cx="26189055" cy="5210951"/>
            </a:xfrm>
            <a:prstGeom prst="rect">
              <a:avLst/>
            </a:prstGeom>
          </p:spPr>
          <p:txBody>
            <a:bodyPr lIns="0" tIns="0" rIns="0" bIns="0" rtlCol="0" anchor="ctr"/>
            <a:lstStyle/>
            <a:p>
              <a:pPr algn="l">
                <a:lnSpc>
                  <a:spcPts val="8316"/>
                </a:lnSpc>
              </a:pPr>
              <a:r>
                <a:rPr lang="en-US" sz="7700" b="1">
                  <a:solidFill>
                    <a:srgbClr val="FF0000"/>
                  </a:solidFill>
                  <a:latin typeface="Poppins Bold"/>
                  <a:ea typeface="Poppins Bold"/>
                  <a:cs typeface="Poppins Bold"/>
                  <a:sym typeface="Poppins Bold"/>
                </a:rPr>
                <a:t>Conclusion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TextBox 8"/>
          <p:cNvSpPr txBox="1"/>
          <p:nvPr/>
        </p:nvSpPr>
        <p:spPr>
          <a:xfrm>
            <a:off x="741310" y="2197805"/>
            <a:ext cx="16805380" cy="6979731"/>
          </a:xfrm>
          <a:prstGeom prst="rect">
            <a:avLst/>
          </a:prstGeom>
        </p:spPr>
        <p:txBody>
          <a:bodyPr lIns="0" tIns="0" rIns="0" bIns="0" rtlCol="0" anchor="t">
            <a:spAutoFit/>
          </a:bodyPr>
          <a:lstStyle/>
          <a:p>
            <a:pPr marL="599804" lvl="1" indent="-299902" algn="l">
              <a:lnSpc>
                <a:spcPts val="338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The retail database analysis gives a clear picture of how the business is performing across customers, products, sales, suppliers, and employees. The findings show that most of the revenue comes from a small group of loyal customers and a few top-selling products. Sales are also influenced by seasonal trends and weekends, when order volumes tend to be higher. In addition, supplier performance and employee efficiency highlight areas where operations can be improved.</a:t>
            </a:r>
          </a:p>
          <a:p>
            <a:pPr algn="l">
              <a:lnSpc>
                <a:spcPts val="3382"/>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99804" lvl="1" indent="-299902" algn="l">
              <a:lnSpc>
                <a:spcPts val="338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By using these insights, the business can manage inventory more effectively, build stronger relationships with key suppliers, keep valuable customers engaged, and boost employee productivity. Putting these data-driven strategies into action will lead to higher revenue, better efficiency, and sustainable growth.</a:t>
            </a:r>
          </a:p>
          <a:p>
            <a:pPr algn="l">
              <a:lnSpc>
                <a:spcPts val="3382"/>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marL="599804" lvl="1" indent="-299902" algn="l">
              <a:lnSpc>
                <a:spcPts val="338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Overall, this project proves how a well-structured database and detailed SQL analysis can turn raw sales data into meaningful strategies that directly support business success.</a:t>
            </a:r>
          </a:p>
          <a:p>
            <a:pPr algn="l">
              <a:lnSpc>
                <a:spcPts val="3382"/>
              </a:lnSpc>
            </a:pPr>
            <a:endPar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endParaRPr>
          </a:p>
          <a:p>
            <a:pPr algn="l">
              <a:lnSpc>
                <a:spcPts val="3382"/>
              </a:lnSpc>
            </a:pPr>
            <a:endParaRPr lang="en-US" sz="3131" b="1" dirty="0">
              <a:solidFill>
                <a:srgbClr val="000000"/>
              </a:solidFill>
              <a:latin typeface="Poppins Medium"/>
              <a:ea typeface="Poppins Medium"/>
              <a:cs typeface="Poppins Medium"/>
              <a:sym typeface="Poppins Medium"/>
            </a:endParaRPr>
          </a:p>
          <a:p>
            <a:pPr algn="l">
              <a:lnSpc>
                <a:spcPts val="3382"/>
              </a:lnSpc>
            </a:pPr>
            <a:endParaRPr lang="en-US" sz="3131" b="1" dirty="0">
              <a:solidFill>
                <a:srgbClr val="000000"/>
              </a:solidFill>
              <a:latin typeface="Poppins Medium"/>
              <a:ea typeface="Poppins Medium"/>
              <a:cs typeface="Poppins Medium"/>
              <a:sym typeface="Poppins Medium"/>
            </a:endParaRPr>
          </a:p>
          <a:p>
            <a:pPr algn="l">
              <a:lnSpc>
                <a:spcPts val="3382"/>
              </a:lnSpc>
            </a:pPr>
            <a:endParaRPr lang="en-US" sz="3131" b="1" dirty="0">
              <a:solidFill>
                <a:srgbClr val="000000"/>
              </a:solidFill>
              <a:latin typeface="Poppins Medium"/>
              <a:ea typeface="Poppins Medium"/>
              <a:cs typeface="Poppins Medium"/>
              <a:sym typeface="Poppi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29841" y="1559249"/>
            <a:ext cx="9281883" cy="6689344"/>
            <a:chOff x="0" y="0"/>
            <a:chExt cx="7230519" cy="5210951"/>
          </a:xfrm>
        </p:grpSpPr>
        <p:sp>
          <p:nvSpPr>
            <p:cNvPr id="3" name="Freeform 3"/>
            <p:cNvSpPr/>
            <p:nvPr/>
          </p:nvSpPr>
          <p:spPr>
            <a:xfrm>
              <a:off x="0" y="0"/>
              <a:ext cx="7230519" cy="5210951"/>
            </a:xfrm>
            <a:custGeom>
              <a:avLst/>
              <a:gdLst/>
              <a:ahLst/>
              <a:cxnLst/>
              <a:rect l="l" t="t" r="r" b="b"/>
              <a:pathLst>
                <a:path w="7230519" h="5210951">
                  <a:moveTo>
                    <a:pt x="0" y="0"/>
                  </a:moveTo>
                  <a:lnTo>
                    <a:pt x="7230519" y="0"/>
                  </a:lnTo>
                  <a:lnTo>
                    <a:pt x="7230519" y="5210951"/>
                  </a:lnTo>
                  <a:lnTo>
                    <a:pt x="0" y="5210951"/>
                  </a:lnTo>
                  <a:close/>
                </a:path>
              </a:pathLst>
            </a:custGeom>
            <a:solidFill>
              <a:srgbClr val="000000">
                <a:alpha val="0"/>
              </a:srgbClr>
            </a:solidFill>
          </p:spPr>
        </p:sp>
        <p:sp>
          <p:nvSpPr>
            <p:cNvPr id="4" name="TextBox 4"/>
            <p:cNvSpPr txBox="1"/>
            <p:nvPr/>
          </p:nvSpPr>
          <p:spPr>
            <a:xfrm>
              <a:off x="0" y="28575"/>
              <a:ext cx="7230519" cy="5182376"/>
            </a:xfrm>
            <a:prstGeom prst="rect">
              <a:avLst/>
            </a:prstGeom>
          </p:spPr>
          <p:txBody>
            <a:bodyPr lIns="0" tIns="0" rIns="0" bIns="0" rtlCol="0" anchor="ctr"/>
            <a:lstStyle/>
            <a:p>
              <a:pPr algn="l">
                <a:lnSpc>
                  <a:spcPts val="15874"/>
                </a:lnSpc>
              </a:pPr>
              <a:r>
                <a:rPr lang="en-US" sz="14698" b="1">
                  <a:solidFill>
                    <a:srgbClr val="FF0000"/>
                  </a:solidFill>
                  <a:latin typeface="Poppins Bold"/>
                  <a:ea typeface="Poppins Bold"/>
                  <a:cs typeface="Poppins Bold"/>
                  <a:sym typeface="Poppins Bold"/>
                </a:rPr>
                <a:t>     Any</a:t>
              </a:r>
            </a:p>
            <a:p>
              <a:pPr algn="l">
                <a:lnSpc>
                  <a:spcPts val="15874"/>
                </a:lnSpc>
              </a:pPr>
              <a:r>
                <a:rPr lang="en-US" sz="14698" b="1">
                  <a:solidFill>
                    <a:srgbClr val="FF0000"/>
                  </a:solidFill>
                  <a:latin typeface="Poppins Bold"/>
                  <a:ea typeface="Poppins Bold"/>
                  <a:cs typeface="Poppins Bold"/>
                  <a:sym typeface="Poppins Bold"/>
                </a:rPr>
                <a:t>Queries?</a:t>
              </a:r>
            </a:p>
          </p:txBody>
        </p:sp>
      </p:grpSp>
      <p:sp>
        <p:nvSpPr>
          <p:cNvPr id="5" name="Freeform 5"/>
          <p:cNvSpPr/>
          <p:nvPr/>
        </p:nvSpPr>
        <p:spPr>
          <a:xfrm>
            <a:off x="275336" y="2823331"/>
            <a:ext cx="6128767" cy="4161180"/>
          </a:xfrm>
          <a:custGeom>
            <a:avLst/>
            <a:gdLst/>
            <a:ahLst/>
            <a:cxnLst/>
            <a:rect l="l" t="t" r="r" b="b"/>
            <a:pathLst>
              <a:path w="6128767" h="4161180">
                <a:moveTo>
                  <a:pt x="0" y="0"/>
                </a:moveTo>
                <a:lnTo>
                  <a:pt x="6128767" y="0"/>
                </a:lnTo>
                <a:lnTo>
                  <a:pt x="6128767" y="4161180"/>
                </a:lnTo>
                <a:lnTo>
                  <a:pt x="0" y="4161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Freeform 8"/>
          <p:cNvSpPr/>
          <p:nvPr/>
        </p:nvSpPr>
        <p:spPr>
          <a:xfrm>
            <a:off x="275336" y="6172200"/>
            <a:ext cx="2536213" cy="4114800"/>
          </a:xfrm>
          <a:custGeom>
            <a:avLst/>
            <a:gdLst/>
            <a:ahLst/>
            <a:cxnLst/>
            <a:rect l="l" t="t" r="r" b="b"/>
            <a:pathLst>
              <a:path w="2536213" h="4114800">
                <a:moveTo>
                  <a:pt x="0" y="0"/>
                </a:moveTo>
                <a:lnTo>
                  <a:pt x="2536213" y="0"/>
                </a:lnTo>
                <a:lnTo>
                  <a:pt x="25362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131371" y="0"/>
            <a:ext cx="5018049" cy="4114800"/>
          </a:xfrm>
          <a:custGeom>
            <a:avLst/>
            <a:gdLst/>
            <a:ahLst/>
            <a:cxnLst/>
            <a:rect l="l" t="t" r="r" b="b"/>
            <a:pathLst>
              <a:path w="5018049" h="4114800">
                <a:moveTo>
                  <a:pt x="0" y="0"/>
                </a:moveTo>
                <a:lnTo>
                  <a:pt x="5018049" y="0"/>
                </a:lnTo>
                <a:lnTo>
                  <a:pt x="50180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10560836" y="3693076"/>
            <a:ext cx="6698464" cy="4251475"/>
            <a:chOff x="0" y="0"/>
            <a:chExt cx="8931286" cy="5668634"/>
          </a:xfrm>
        </p:grpSpPr>
        <p:sp>
          <p:nvSpPr>
            <p:cNvPr id="5" name="Freeform 5"/>
            <p:cNvSpPr/>
            <p:nvPr/>
          </p:nvSpPr>
          <p:spPr>
            <a:xfrm>
              <a:off x="0" y="0"/>
              <a:ext cx="8931275" cy="5668645"/>
            </a:xfrm>
            <a:custGeom>
              <a:avLst/>
              <a:gdLst/>
              <a:ahLst/>
              <a:cxnLst/>
              <a:rect l="l" t="t" r="r" b="b"/>
              <a:pathLst>
                <a:path w="8931275" h="5668645">
                  <a:moveTo>
                    <a:pt x="0" y="0"/>
                  </a:moveTo>
                  <a:lnTo>
                    <a:pt x="8931275" y="0"/>
                  </a:lnTo>
                  <a:lnTo>
                    <a:pt x="8931275" y="5668645"/>
                  </a:lnTo>
                  <a:lnTo>
                    <a:pt x="0" y="5668645"/>
                  </a:lnTo>
                  <a:lnTo>
                    <a:pt x="0" y="0"/>
                  </a:lnTo>
                  <a:close/>
                </a:path>
              </a:pathLst>
            </a:custGeom>
            <a:blipFill>
              <a:blip r:embed="rId3"/>
              <a:stretch>
                <a:fillRect/>
              </a:stretch>
            </a:blipFill>
          </p:spPr>
        </p:sp>
      </p:grpSp>
      <p:sp>
        <p:nvSpPr>
          <p:cNvPr id="6" name="TextBox 6"/>
          <p:cNvSpPr txBox="1"/>
          <p:nvPr/>
        </p:nvSpPr>
        <p:spPr>
          <a:xfrm>
            <a:off x="3448372" y="1172234"/>
            <a:ext cx="7634008" cy="3971266"/>
          </a:xfrm>
          <a:prstGeom prst="rect">
            <a:avLst/>
          </a:prstGeom>
        </p:spPr>
        <p:txBody>
          <a:bodyPr lIns="0" tIns="0" rIns="0" bIns="0" rtlCol="0" anchor="t">
            <a:spAutoFit/>
          </a:bodyPr>
          <a:lstStyle/>
          <a:p>
            <a:pPr algn="l">
              <a:lnSpc>
                <a:spcPts val="15698"/>
              </a:lnSpc>
            </a:pPr>
            <a:r>
              <a:rPr lang="en-US" sz="13082">
                <a:solidFill>
                  <a:srgbClr val="C00000"/>
                </a:solidFill>
                <a:latin typeface="Libre Baskerville"/>
                <a:ea typeface="Libre Baskerville"/>
                <a:cs typeface="Libre Baskerville"/>
                <a:sym typeface="Libre Baskerville"/>
              </a:rPr>
              <a:t>THANK YOU</a:t>
            </a:r>
          </a:p>
        </p:txBody>
      </p:sp>
      <p:sp>
        <p:nvSpPr>
          <p:cNvPr id="7" name="Freeform 7"/>
          <p:cNvSpPr/>
          <p:nvPr/>
        </p:nvSpPr>
        <p:spPr>
          <a:xfrm>
            <a:off x="77162" y="3100466"/>
            <a:ext cx="4364186" cy="7186534"/>
          </a:xfrm>
          <a:custGeom>
            <a:avLst/>
            <a:gdLst/>
            <a:ahLst/>
            <a:cxnLst/>
            <a:rect l="l" t="t" r="r" b="b"/>
            <a:pathLst>
              <a:path w="4364186" h="7186534">
                <a:moveTo>
                  <a:pt x="0" y="0"/>
                </a:moveTo>
                <a:lnTo>
                  <a:pt x="4364186" y="0"/>
                </a:lnTo>
                <a:lnTo>
                  <a:pt x="4364186" y="7186534"/>
                </a:lnTo>
                <a:lnTo>
                  <a:pt x="0" y="7186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089127" y="8157597"/>
            <a:ext cx="3570630" cy="2239759"/>
          </a:xfrm>
          <a:custGeom>
            <a:avLst/>
            <a:gdLst/>
            <a:ahLst/>
            <a:cxnLst/>
            <a:rect l="l" t="t" r="r" b="b"/>
            <a:pathLst>
              <a:path w="3570630" h="2239759">
                <a:moveTo>
                  <a:pt x="0" y="0"/>
                </a:moveTo>
                <a:lnTo>
                  <a:pt x="3570630" y="0"/>
                </a:lnTo>
                <a:lnTo>
                  <a:pt x="3570630" y="2239758"/>
                </a:lnTo>
                <a:lnTo>
                  <a:pt x="0" y="22397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0115" y="-925406"/>
            <a:ext cx="19412554" cy="3908213"/>
            <a:chOff x="0" y="0"/>
            <a:chExt cx="25883405" cy="5210951"/>
          </a:xfrm>
        </p:grpSpPr>
        <p:sp>
          <p:nvSpPr>
            <p:cNvPr id="3" name="Freeform 3"/>
            <p:cNvSpPr/>
            <p:nvPr/>
          </p:nvSpPr>
          <p:spPr>
            <a:xfrm>
              <a:off x="0" y="0"/>
              <a:ext cx="25883405" cy="5210951"/>
            </a:xfrm>
            <a:custGeom>
              <a:avLst/>
              <a:gdLst/>
              <a:ahLst/>
              <a:cxnLst/>
              <a:rect l="l" t="t" r="r" b="b"/>
              <a:pathLst>
                <a:path w="25883405" h="5210951">
                  <a:moveTo>
                    <a:pt x="0" y="0"/>
                  </a:moveTo>
                  <a:lnTo>
                    <a:pt x="25883405" y="0"/>
                  </a:lnTo>
                  <a:lnTo>
                    <a:pt x="25883405" y="5210951"/>
                  </a:lnTo>
                  <a:lnTo>
                    <a:pt x="0" y="5210951"/>
                  </a:lnTo>
                  <a:close/>
                </a:path>
              </a:pathLst>
            </a:custGeom>
            <a:solidFill>
              <a:srgbClr val="000000">
                <a:alpha val="0"/>
              </a:srgbClr>
            </a:solidFill>
          </p:spPr>
        </p:sp>
        <p:sp>
          <p:nvSpPr>
            <p:cNvPr id="4" name="TextBox 4"/>
            <p:cNvSpPr txBox="1"/>
            <p:nvPr/>
          </p:nvSpPr>
          <p:spPr>
            <a:xfrm>
              <a:off x="0" y="19050"/>
              <a:ext cx="25883405" cy="5191901"/>
            </a:xfrm>
            <a:prstGeom prst="rect">
              <a:avLst/>
            </a:prstGeom>
          </p:spPr>
          <p:txBody>
            <a:bodyPr lIns="0" tIns="0" rIns="0" bIns="0" rtlCol="0" anchor="ctr"/>
            <a:lstStyle/>
            <a:p>
              <a:pPr algn="l">
                <a:lnSpc>
                  <a:spcPts val="6804"/>
                </a:lnSpc>
              </a:pPr>
              <a:r>
                <a:rPr lang="en-US" sz="6300" b="1">
                  <a:solidFill>
                    <a:srgbClr val="FF0000"/>
                  </a:solidFill>
                  <a:latin typeface="Poppins Bold"/>
                  <a:ea typeface="Poppins Bold"/>
                  <a:cs typeface="Poppins Bold"/>
                  <a:sym typeface="Poppins Bold"/>
                </a:rPr>
                <a:t>ER Diagram and schema explanation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Freeform 8"/>
          <p:cNvSpPr/>
          <p:nvPr/>
        </p:nvSpPr>
        <p:spPr>
          <a:xfrm>
            <a:off x="1202310" y="1824845"/>
            <a:ext cx="11617871" cy="8216257"/>
          </a:xfrm>
          <a:custGeom>
            <a:avLst/>
            <a:gdLst/>
            <a:ahLst/>
            <a:cxnLst/>
            <a:rect l="l" t="t" r="r" b="b"/>
            <a:pathLst>
              <a:path w="11617871" h="8216257">
                <a:moveTo>
                  <a:pt x="0" y="0"/>
                </a:moveTo>
                <a:lnTo>
                  <a:pt x="11617871" y="0"/>
                </a:lnTo>
                <a:lnTo>
                  <a:pt x="11617871" y="8216257"/>
                </a:lnTo>
                <a:lnTo>
                  <a:pt x="0" y="8216257"/>
                </a:lnTo>
                <a:lnTo>
                  <a:pt x="0" y="0"/>
                </a:lnTo>
                <a:close/>
              </a:path>
            </a:pathLst>
          </a:custGeom>
          <a:blipFill>
            <a:blip r:embed="rId5"/>
            <a:stretch>
              <a:fillRect l="-6835" t="-1103" b="-1103"/>
            </a:stretch>
          </a:blipFill>
        </p:spPr>
      </p:sp>
      <p:sp>
        <p:nvSpPr>
          <p:cNvPr id="9" name="Freeform 9"/>
          <p:cNvSpPr/>
          <p:nvPr/>
        </p:nvSpPr>
        <p:spPr>
          <a:xfrm>
            <a:off x="13717013" y="1559249"/>
            <a:ext cx="3570630" cy="2239759"/>
          </a:xfrm>
          <a:custGeom>
            <a:avLst/>
            <a:gdLst/>
            <a:ahLst/>
            <a:cxnLst/>
            <a:rect l="l" t="t" r="r" b="b"/>
            <a:pathLst>
              <a:path w="3570630" h="2239759">
                <a:moveTo>
                  <a:pt x="0" y="0"/>
                </a:moveTo>
                <a:lnTo>
                  <a:pt x="3570629" y="0"/>
                </a:lnTo>
                <a:lnTo>
                  <a:pt x="3570629" y="2239758"/>
                </a:lnTo>
                <a:lnTo>
                  <a:pt x="0" y="22397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3221348" y="3975135"/>
            <a:ext cx="4561959" cy="5319805"/>
          </a:xfrm>
          <a:prstGeom prst="rect">
            <a:avLst/>
          </a:prstGeom>
        </p:spPr>
        <p:txBody>
          <a:bodyPr lIns="0" tIns="0" rIns="0" bIns="0" rtlCol="0" anchor="t">
            <a:spAutoFit/>
          </a:bodyPr>
          <a:lstStyle/>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supplier to products</a:t>
            </a:r>
          </a:p>
          <a:p>
            <a:pPr algn="l">
              <a:lnSpc>
                <a:spcPts val="2186"/>
              </a:lnSpc>
            </a:pPr>
            <a:endParaRPr lang="en-US" sz="2024" b="1">
              <a:solidFill>
                <a:srgbClr val="000000"/>
              </a:solidFill>
              <a:latin typeface="Poppins Semi-Bold"/>
              <a:ea typeface="Poppins Semi-Bold"/>
              <a:cs typeface="Poppins Semi-Bold"/>
              <a:sym typeface="Poppins Semi-Bold"/>
            </a:endParaRPr>
          </a:p>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categories to products</a:t>
            </a:r>
          </a:p>
          <a:p>
            <a:pPr algn="l">
              <a:lnSpc>
                <a:spcPts val="2186"/>
              </a:lnSpc>
            </a:pPr>
            <a:endParaRPr lang="en-US" sz="2024" b="1">
              <a:solidFill>
                <a:srgbClr val="000000"/>
              </a:solidFill>
              <a:latin typeface="Poppins Semi-Bold"/>
              <a:ea typeface="Poppins Semi-Bold"/>
              <a:cs typeface="Poppins Semi-Bold"/>
              <a:sym typeface="Poppins Semi-Bold"/>
            </a:endParaRPr>
          </a:p>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products to order_details</a:t>
            </a:r>
          </a:p>
          <a:p>
            <a:pPr algn="l">
              <a:lnSpc>
                <a:spcPts val="2186"/>
              </a:lnSpc>
            </a:pPr>
            <a:endParaRPr lang="en-US" sz="2024" b="1">
              <a:solidFill>
                <a:srgbClr val="000000"/>
              </a:solidFill>
              <a:latin typeface="Poppins Semi-Bold"/>
              <a:ea typeface="Poppins Semi-Bold"/>
              <a:cs typeface="Poppins Semi-Bold"/>
              <a:sym typeface="Poppins Semi-Bold"/>
            </a:endParaRPr>
          </a:p>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orders to order_details</a:t>
            </a:r>
          </a:p>
          <a:p>
            <a:pPr algn="l">
              <a:lnSpc>
                <a:spcPts val="2186"/>
              </a:lnSpc>
            </a:pPr>
            <a:endParaRPr lang="en-US" sz="2024" b="1">
              <a:solidFill>
                <a:srgbClr val="000000"/>
              </a:solidFill>
              <a:latin typeface="Poppins Semi-Bold"/>
              <a:ea typeface="Poppins Semi-Bold"/>
              <a:cs typeface="Poppins Semi-Bold"/>
              <a:sym typeface="Poppins Semi-Bold"/>
            </a:endParaRPr>
          </a:p>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customers to orders</a:t>
            </a:r>
          </a:p>
          <a:p>
            <a:pPr algn="l">
              <a:lnSpc>
                <a:spcPts val="2186"/>
              </a:lnSpc>
            </a:pPr>
            <a:endParaRPr lang="en-US" sz="2024" b="1">
              <a:solidFill>
                <a:srgbClr val="000000"/>
              </a:solidFill>
              <a:latin typeface="Poppins Semi-Bold"/>
              <a:ea typeface="Poppins Semi-Bold"/>
              <a:cs typeface="Poppins Semi-Bold"/>
              <a:sym typeface="Poppins Semi-Bold"/>
            </a:endParaRPr>
          </a:p>
          <a:p>
            <a:pPr marL="387788" lvl="1" indent="-193894" algn="l">
              <a:lnSpc>
                <a:spcPts val="2186"/>
              </a:lnSpc>
              <a:buFont typeface="Arial"/>
              <a:buChar char="•"/>
            </a:pPr>
            <a:r>
              <a:rPr lang="en-US" sz="2024" b="1">
                <a:solidFill>
                  <a:srgbClr val="000000"/>
                </a:solidFill>
                <a:latin typeface="Poppins Semi-Bold"/>
                <a:ea typeface="Poppins Semi-Bold"/>
                <a:cs typeface="Poppins Semi-Bold"/>
                <a:sym typeface="Poppins Semi-Bold"/>
              </a:rPr>
              <a:t>One-to-Many from employees to orders</a:t>
            </a:r>
          </a:p>
          <a:p>
            <a:pPr algn="l">
              <a:lnSpc>
                <a:spcPts val="2186"/>
              </a:lnSpc>
            </a:pPr>
            <a:endParaRPr lang="en-US" sz="2024" b="1">
              <a:solidFill>
                <a:srgbClr val="000000"/>
              </a:solidFill>
              <a:latin typeface="Poppins Semi-Bold"/>
              <a:ea typeface="Poppins Semi-Bold"/>
              <a:cs typeface="Poppins Semi-Bold"/>
              <a:sym typeface="Poppins Semi-Bold"/>
            </a:endParaRPr>
          </a:p>
          <a:p>
            <a:pPr marL="452519" lvl="1" indent="-226260" algn="l">
              <a:lnSpc>
                <a:spcPts val="2551"/>
              </a:lnSpc>
            </a:pPr>
            <a:endParaRPr lang="en-US" sz="2024" b="1">
              <a:solidFill>
                <a:srgbClr val="000000"/>
              </a:solidFill>
              <a:latin typeface="Poppins Semi-Bold"/>
              <a:ea typeface="Poppins Semi-Bold"/>
              <a:cs typeface="Poppins Semi-Bold"/>
              <a:sym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8409637" cy="3908213"/>
            <a:chOff x="0" y="0"/>
            <a:chExt cx="24546183" cy="5210951"/>
          </a:xfrm>
        </p:grpSpPr>
        <p:sp>
          <p:nvSpPr>
            <p:cNvPr id="3" name="Freeform 3"/>
            <p:cNvSpPr/>
            <p:nvPr/>
          </p:nvSpPr>
          <p:spPr>
            <a:xfrm>
              <a:off x="0" y="0"/>
              <a:ext cx="24546182" cy="5210951"/>
            </a:xfrm>
            <a:custGeom>
              <a:avLst/>
              <a:gdLst/>
              <a:ahLst/>
              <a:cxnLst/>
              <a:rect l="l" t="t" r="r" b="b"/>
              <a:pathLst>
                <a:path w="24546182" h="5210951">
                  <a:moveTo>
                    <a:pt x="0" y="0"/>
                  </a:moveTo>
                  <a:lnTo>
                    <a:pt x="24546182" y="0"/>
                  </a:lnTo>
                  <a:lnTo>
                    <a:pt x="24546182" y="5210951"/>
                  </a:lnTo>
                  <a:lnTo>
                    <a:pt x="0" y="5210951"/>
                  </a:lnTo>
                  <a:close/>
                </a:path>
              </a:pathLst>
            </a:custGeom>
            <a:solidFill>
              <a:srgbClr val="000000">
                <a:alpha val="0"/>
              </a:srgbClr>
            </a:solidFill>
          </p:spPr>
        </p:sp>
        <p:sp>
          <p:nvSpPr>
            <p:cNvPr id="4" name="TextBox 4"/>
            <p:cNvSpPr txBox="1"/>
            <p:nvPr/>
          </p:nvSpPr>
          <p:spPr>
            <a:xfrm>
              <a:off x="0" y="9525"/>
              <a:ext cx="24546183" cy="5201426"/>
            </a:xfrm>
            <a:prstGeom prst="rect">
              <a:avLst/>
            </a:prstGeom>
          </p:spPr>
          <p:txBody>
            <a:bodyPr lIns="0" tIns="0" rIns="0" bIns="0" rtlCol="0" anchor="ctr"/>
            <a:lstStyle/>
            <a:p>
              <a:pPr algn="l">
                <a:lnSpc>
                  <a:spcPts val="8208"/>
                </a:lnSpc>
              </a:pPr>
              <a:r>
                <a:rPr lang="en-US" sz="7600" b="1">
                  <a:solidFill>
                    <a:srgbClr val="FF0000"/>
                  </a:solidFill>
                  <a:latin typeface="Poppins Bold"/>
                  <a:ea typeface="Poppins Bold"/>
                  <a:cs typeface="Poppins Bold"/>
                  <a:sym typeface="Poppins Bold"/>
                </a:rPr>
                <a:t>Tables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Freeform 8"/>
          <p:cNvSpPr/>
          <p:nvPr/>
        </p:nvSpPr>
        <p:spPr>
          <a:xfrm>
            <a:off x="1028700" y="1852734"/>
            <a:ext cx="5448645" cy="3290766"/>
          </a:xfrm>
          <a:custGeom>
            <a:avLst/>
            <a:gdLst/>
            <a:ahLst/>
            <a:cxnLst/>
            <a:rect l="l" t="t" r="r" b="b"/>
            <a:pathLst>
              <a:path w="5448645" h="3290766">
                <a:moveTo>
                  <a:pt x="0" y="0"/>
                </a:moveTo>
                <a:lnTo>
                  <a:pt x="5448645" y="0"/>
                </a:lnTo>
                <a:lnTo>
                  <a:pt x="5448645" y="3290766"/>
                </a:lnTo>
                <a:lnTo>
                  <a:pt x="0" y="3290766"/>
                </a:lnTo>
                <a:lnTo>
                  <a:pt x="0" y="0"/>
                </a:lnTo>
                <a:close/>
              </a:path>
            </a:pathLst>
          </a:custGeom>
          <a:blipFill>
            <a:blip r:embed="rId5"/>
            <a:stretch>
              <a:fillRect/>
            </a:stretch>
          </a:blipFill>
        </p:spPr>
      </p:sp>
      <p:sp>
        <p:nvSpPr>
          <p:cNvPr id="9" name="Freeform 9"/>
          <p:cNvSpPr/>
          <p:nvPr/>
        </p:nvSpPr>
        <p:spPr>
          <a:xfrm>
            <a:off x="4091780" y="6517588"/>
            <a:ext cx="6743488" cy="3769412"/>
          </a:xfrm>
          <a:custGeom>
            <a:avLst/>
            <a:gdLst/>
            <a:ahLst/>
            <a:cxnLst/>
            <a:rect l="l" t="t" r="r" b="b"/>
            <a:pathLst>
              <a:path w="6743488" h="3769412">
                <a:moveTo>
                  <a:pt x="0" y="0"/>
                </a:moveTo>
                <a:lnTo>
                  <a:pt x="6743488" y="0"/>
                </a:lnTo>
                <a:lnTo>
                  <a:pt x="6743488" y="3769412"/>
                </a:lnTo>
                <a:lnTo>
                  <a:pt x="0" y="3769412"/>
                </a:lnTo>
                <a:lnTo>
                  <a:pt x="0" y="0"/>
                </a:lnTo>
                <a:close/>
              </a:path>
            </a:pathLst>
          </a:custGeom>
          <a:blipFill>
            <a:blip r:embed="rId6"/>
            <a:stretch>
              <a:fillRect l="-503" r="-503"/>
            </a:stretch>
          </a:blipFill>
        </p:spPr>
      </p:sp>
      <p:sp>
        <p:nvSpPr>
          <p:cNvPr id="10" name="Freeform 10"/>
          <p:cNvSpPr/>
          <p:nvPr/>
        </p:nvSpPr>
        <p:spPr>
          <a:xfrm>
            <a:off x="11198304" y="1559249"/>
            <a:ext cx="4866886" cy="3823014"/>
          </a:xfrm>
          <a:custGeom>
            <a:avLst/>
            <a:gdLst/>
            <a:ahLst/>
            <a:cxnLst/>
            <a:rect l="l" t="t" r="r" b="b"/>
            <a:pathLst>
              <a:path w="4866886" h="3823014">
                <a:moveTo>
                  <a:pt x="0" y="0"/>
                </a:moveTo>
                <a:lnTo>
                  <a:pt x="4866886" y="0"/>
                </a:lnTo>
                <a:lnTo>
                  <a:pt x="4866886" y="3823013"/>
                </a:lnTo>
                <a:lnTo>
                  <a:pt x="0" y="3823013"/>
                </a:lnTo>
                <a:lnTo>
                  <a:pt x="0" y="0"/>
                </a:lnTo>
                <a:close/>
              </a:path>
            </a:pathLst>
          </a:custGeom>
          <a:blipFill>
            <a:blip r:embed="rId7"/>
            <a:stretch>
              <a:fillRect/>
            </a:stretch>
          </a:blipFill>
        </p:spPr>
      </p:sp>
      <p:sp>
        <p:nvSpPr>
          <p:cNvPr id="11" name="TextBox 11"/>
          <p:cNvSpPr txBox="1"/>
          <p:nvPr/>
        </p:nvSpPr>
        <p:spPr>
          <a:xfrm>
            <a:off x="2069767" y="5432177"/>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1. categories</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
        <p:nvSpPr>
          <p:cNvPr id="12" name="TextBox 12"/>
          <p:cNvSpPr txBox="1"/>
          <p:nvPr/>
        </p:nvSpPr>
        <p:spPr>
          <a:xfrm>
            <a:off x="12165366" y="5652158"/>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2. employees</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
        <p:nvSpPr>
          <p:cNvPr id="13" name="TextBox 13"/>
          <p:cNvSpPr txBox="1"/>
          <p:nvPr/>
        </p:nvSpPr>
        <p:spPr>
          <a:xfrm>
            <a:off x="10933329" y="8302334"/>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3. customers </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8409637" cy="3908213"/>
            <a:chOff x="0" y="0"/>
            <a:chExt cx="24546183" cy="5210951"/>
          </a:xfrm>
        </p:grpSpPr>
        <p:sp>
          <p:nvSpPr>
            <p:cNvPr id="3" name="Freeform 3"/>
            <p:cNvSpPr/>
            <p:nvPr/>
          </p:nvSpPr>
          <p:spPr>
            <a:xfrm>
              <a:off x="0" y="0"/>
              <a:ext cx="24546182" cy="5210951"/>
            </a:xfrm>
            <a:custGeom>
              <a:avLst/>
              <a:gdLst/>
              <a:ahLst/>
              <a:cxnLst/>
              <a:rect l="l" t="t" r="r" b="b"/>
              <a:pathLst>
                <a:path w="24546182" h="5210951">
                  <a:moveTo>
                    <a:pt x="0" y="0"/>
                  </a:moveTo>
                  <a:lnTo>
                    <a:pt x="24546182" y="0"/>
                  </a:lnTo>
                  <a:lnTo>
                    <a:pt x="24546182" y="5210951"/>
                  </a:lnTo>
                  <a:lnTo>
                    <a:pt x="0" y="5210951"/>
                  </a:lnTo>
                  <a:close/>
                </a:path>
              </a:pathLst>
            </a:custGeom>
            <a:solidFill>
              <a:srgbClr val="000000">
                <a:alpha val="0"/>
              </a:srgbClr>
            </a:solidFill>
          </p:spPr>
        </p:sp>
        <p:sp>
          <p:nvSpPr>
            <p:cNvPr id="4" name="TextBox 4"/>
            <p:cNvSpPr txBox="1"/>
            <p:nvPr/>
          </p:nvSpPr>
          <p:spPr>
            <a:xfrm>
              <a:off x="0" y="9525"/>
              <a:ext cx="24546183" cy="5201426"/>
            </a:xfrm>
            <a:prstGeom prst="rect">
              <a:avLst/>
            </a:prstGeom>
          </p:spPr>
          <p:txBody>
            <a:bodyPr lIns="0" tIns="0" rIns="0" bIns="0" rtlCol="0" anchor="ctr"/>
            <a:lstStyle/>
            <a:p>
              <a:pPr algn="l">
                <a:lnSpc>
                  <a:spcPts val="8208"/>
                </a:lnSpc>
              </a:pPr>
              <a:r>
                <a:rPr lang="en-US" sz="7600" b="1">
                  <a:solidFill>
                    <a:srgbClr val="FF0000"/>
                  </a:solidFill>
                  <a:latin typeface="Poppins Bold"/>
                  <a:ea typeface="Poppins Bold"/>
                  <a:cs typeface="Poppins Bold"/>
                  <a:sym typeface="Poppins Bold"/>
                </a:rPr>
                <a:t>Tables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Freeform 8"/>
          <p:cNvSpPr/>
          <p:nvPr/>
        </p:nvSpPr>
        <p:spPr>
          <a:xfrm>
            <a:off x="890306" y="1760008"/>
            <a:ext cx="6934959" cy="3383492"/>
          </a:xfrm>
          <a:custGeom>
            <a:avLst/>
            <a:gdLst/>
            <a:ahLst/>
            <a:cxnLst/>
            <a:rect l="l" t="t" r="r" b="b"/>
            <a:pathLst>
              <a:path w="6934959" h="3383492">
                <a:moveTo>
                  <a:pt x="0" y="0"/>
                </a:moveTo>
                <a:lnTo>
                  <a:pt x="6934959" y="0"/>
                </a:lnTo>
                <a:lnTo>
                  <a:pt x="6934959" y="3383492"/>
                </a:lnTo>
                <a:lnTo>
                  <a:pt x="0" y="3383492"/>
                </a:lnTo>
                <a:lnTo>
                  <a:pt x="0" y="0"/>
                </a:lnTo>
                <a:close/>
              </a:path>
            </a:pathLst>
          </a:custGeom>
          <a:blipFill>
            <a:blip r:embed="rId5"/>
            <a:stretch>
              <a:fillRect/>
            </a:stretch>
          </a:blipFill>
        </p:spPr>
      </p:sp>
      <p:sp>
        <p:nvSpPr>
          <p:cNvPr id="9" name="Freeform 9"/>
          <p:cNvSpPr/>
          <p:nvPr/>
        </p:nvSpPr>
        <p:spPr>
          <a:xfrm>
            <a:off x="10160956" y="910070"/>
            <a:ext cx="5479440" cy="4233430"/>
          </a:xfrm>
          <a:custGeom>
            <a:avLst/>
            <a:gdLst/>
            <a:ahLst/>
            <a:cxnLst/>
            <a:rect l="l" t="t" r="r" b="b"/>
            <a:pathLst>
              <a:path w="5479440" h="4233430">
                <a:moveTo>
                  <a:pt x="0" y="0"/>
                </a:moveTo>
                <a:lnTo>
                  <a:pt x="5479440" y="0"/>
                </a:lnTo>
                <a:lnTo>
                  <a:pt x="5479440" y="4233430"/>
                </a:lnTo>
                <a:lnTo>
                  <a:pt x="0" y="4233430"/>
                </a:lnTo>
                <a:lnTo>
                  <a:pt x="0" y="0"/>
                </a:lnTo>
                <a:close/>
              </a:path>
            </a:pathLst>
          </a:custGeom>
          <a:blipFill>
            <a:blip r:embed="rId6"/>
            <a:stretch>
              <a:fillRect/>
            </a:stretch>
          </a:blipFill>
        </p:spPr>
      </p:sp>
      <p:sp>
        <p:nvSpPr>
          <p:cNvPr id="10" name="Freeform 10"/>
          <p:cNvSpPr/>
          <p:nvPr/>
        </p:nvSpPr>
        <p:spPr>
          <a:xfrm>
            <a:off x="890306" y="6158906"/>
            <a:ext cx="6194815" cy="3394094"/>
          </a:xfrm>
          <a:custGeom>
            <a:avLst/>
            <a:gdLst/>
            <a:ahLst/>
            <a:cxnLst/>
            <a:rect l="l" t="t" r="r" b="b"/>
            <a:pathLst>
              <a:path w="6194815" h="3394094">
                <a:moveTo>
                  <a:pt x="0" y="0"/>
                </a:moveTo>
                <a:lnTo>
                  <a:pt x="6194815" y="0"/>
                </a:lnTo>
                <a:lnTo>
                  <a:pt x="6194815" y="3394094"/>
                </a:lnTo>
                <a:lnTo>
                  <a:pt x="0" y="3394094"/>
                </a:lnTo>
                <a:lnTo>
                  <a:pt x="0" y="0"/>
                </a:lnTo>
                <a:close/>
              </a:path>
            </a:pathLst>
          </a:custGeom>
          <a:blipFill>
            <a:blip r:embed="rId7"/>
            <a:stretch>
              <a:fillRect/>
            </a:stretch>
          </a:blipFill>
        </p:spPr>
      </p:sp>
      <p:sp>
        <p:nvSpPr>
          <p:cNvPr id="11" name="Freeform 11"/>
          <p:cNvSpPr/>
          <p:nvPr/>
        </p:nvSpPr>
        <p:spPr>
          <a:xfrm>
            <a:off x="9983186" y="6388144"/>
            <a:ext cx="6476324" cy="2127260"/>
          </a:xfrm>
          <a:custGeom>
            <a:avLst/>
            <a:gdLst/>
            <a:ahLst/>
            <a:cxnLst/>
            <a:rect l="l" t="t" r="r" b="b"/>
            <a:pathLst>
              <a:path w="6476324" h="2127260">
                <a:moveTo>
                  <a:pt x="0" y="0"/>
                </a:moveTo>
                <a:lnTo>
                  <a:pt x="6476324" y="0"/>
                </a:lnTo>
                <a:lnTo>
                  <a:pt x="6476324" y="2127260"/>
                </a:lnTo>
                <a:lnTo>
                  <a:pt x="0" y="2127260"/>
                </a:lnTo>
                <a:lnTo>
                  <a:pt x="0" y="0"/>
                </a:lnTo>
                <a:close/>
              </a:path>
            </a:pathLst>
          </a:custGeom>
          <a:blipFill>
            <a:blip r:embed="rId8"/>
            <a:stretch>
              <a:fillRect/>
            </a:stretch>
          </a:blipFill>
        </p:spPr>
      </p:sp>
      <p:sp>
        <p:nvSpPr>
          <p:cNvPr id="12" name="TextBox 12"/>
          <p:cNvSpPr txBox="1"/>
          <p:nvPr/>
        </p:nvSpPr>
        <p:spPr>
          <a:xfrm>
            <a:off x="2069767" y="5432177"/>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4. order_details</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
        <p:nvSpPr>
          <p:cNvPr id="13" name="TextBox 13"/>
          <p:cNvSpPr txBox="1"/>
          <p:nvPr/>
        </p:nvSpPr>
        <p:spPr>
          <a:xfrm>
            <a:off x="12153238" y="5432177"/>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5. orders</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
        <p:nvSpPr>
          <p:cNvPr id="14" name="TextBox 14"/>
          <p:cNvSpPr txBox="1"/>
          <p:nvPr/>
        </p:nvSpPr>
        <p:spPr>
          <a:xfrm>
            <a:off x="11883472" y="8780317"/>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7. supplier</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
        <p:nvSpPr>
          <p:cNvPr id="15" name="TextBox 15"/>
          <p:cNvSpPr txBox="1"/>
          <p:nvPr/>
        </p:nvSpPr>
        <p:spPr>
          <a:xfrm>
            <a:off x="2509083" y="9736283"/>
            <a:ext cx="4576038" cy="955966"/>
          </a:xfrm>
          <a:prstGeom prst="rect">
            <a:avLst/>
          </a:prstGeom>
        </p:spPr>
        <p:txBody>
          <a:bodyPr lIns="0" tIns="0" rIns="0" bIns="0" rtlCol="0" anchor="t">
            <a:spAutoFit/>
          </a:bodyPr>
          <a:lstStyle/>
          <a:p>
            <a:pPr algn="l">
              <a:lnSpc>
                <a:spcPts val="3342"/>
              </a:lnSpc>
            </a:pPr>
            <a:r>
              <a:rPr lang="en-US" sz="3094" b="1">
                <a:solidFill>
                  <a:srgbClr val="000000"/>
                </a:solidFill>
                <a:latin typeface="Poppins Semi-Bold"/>
                <a:ea typeface="Poppins Semi-Bold"/>
                <a:cs typeface="Poppins Semi-Bold"/>
                <a:sym typeface="Poppins Semi-Bold"/>
              </a:rPr>
              <a:t>6. products</a:t>
            </a:r>
          </a:p>
          <a:p>
            <a:pPr marL="691590" lvl="1" indent="-345795" algn="l">
              <a:lnSpc>
                <a:spcPts val="3899"/>
              </a:lnSpc>
            </a:pPr>
            <a:endParaRPr lang="en-US" sz="3094" b="1">
              <a:solidFill>
                <a:srgbClr val="000000"/>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450" y="-925406"/>
            <a:ext cx="18409637" cy="3908213"/>
            <a:chOff x="0" y="0"/>
            <a:chExt cx="24546183" cy="5210951"/>
          </a:xfrm>
        </p:grpSpPr>
        <p:sp>
          <p:nvSpPr>
            <p:cNvPr id="3" name="Freeform 3"/>
            <p:cNvSpPr/>
            <p:nvPr/>
          </p:nvSpPr>
          <p:spPr>
            <a:xfrm>
              <a:off x="0" y="0"/>
              <a:ext cx="24546182" cy="5210951"/>
            </a:xfrm>
            <a:custGeom>
              <a:avLst/>
              <a:gdLst/>
              <a:ahLst/>
              <a:cxnLst/>
              <a:rect l="l" t="t" r="r" b="b"/>
              <a:pathLst>
                <a:path w="24546182" h="5210951">
                  <a:moveTo>
                    <a:pt x="0" y="0"/>
                  </a:moveTo>
                  <a:lnTo>
                    <a:pt x="24546182" y="0"/>
                  </a:lnTo>
                  <a:lnTo>
                    <a:pt x="24546182" y="5210951"/>
                  </a:lnTo>
                  <a:lnTo>
                    <a:pt x="0" y="5210951"/>
                  </a:lnTo>
                  <a:close/>
                </a:path>
              </a:pathLst>
            </a:custGeom>
            <a:solidFill>
              <a:srgbClr val="000000">
                <a:alpha val="0"/>
              </a:srgbClr>
            </a:solidFill>
          </p:spPr>
        </p:sp>
        <p:sp>
          <p:nvSpPr>
            <p:cNvPr id="4" name="TextBox 4"/>
            <p:cNvSpPr txBox="1"/>
            <p:nvPr/>
          </p:nvSpPr>
          <p:spPr>
            <a:xfrm>
              <a:off x="0" y="9525"/>
              <a:ext cx="24546183" cy="5201426"/>
            </a:xfrm>
            <a:prstGeom prst="rect">
              <a:avLst/>
            </a:prstGeom>
          </p:spPr>
          <p:txBody>
            <a:bodyPr lIns="0" tIns="0" rIns="0" bIns="0" rtlCol="0" anchor="ctr"/>
            <a:lstStyle/>
            <a:p>
              <a:pPr algn="l">
                <a:lnSpc>
                  <a:spcPts val="8208"/>
                </a:lnSpc>
              </a:pPr>
              <a:r>
                <a:rPr lang="en-US" sz="7600" b="1">
                  <a:solidFill>
                    <a:srgbClr val="FF0000"/>
                  </a:solidFill>
                  <a:latin typeface="Poppins Bold"/>
                  <a:ea typeface="Poppins Bold"/>
                  <a:cs typeface="Poppins Bold"/>
                  <a:sym typeface="Poppins Bold"/>
                </a:rPr>
                <a:t>Key analysis questions    </a:t>
              </a:r>
            </a:p>
          </p:txBody>
        </p:sp>
      </p:grpSp>
      <p:sp>
        <p:nvSpPr>
          <p:cNvPr id="5" name="Freeform 5"/>
          <p:cNvSpPr/>
          <p:nvPr/>
        </p:nvSpPr>
        <p:spPr>
          <a:xfrm>
            <a:off x="247285" y="498151"/>
            <a:ext cx="1562831" cy="1061098"/>
          </a:xfrm>
          <a:custGeom>
            <a:avLst/>
            <a:gdLst/>
            <a:ahLst/>
            <a:cxnLst/>
            <a:rect l="l" t="t" r="r" b="b"/>
            <a:pathLst>
              <a:path w="1562831" h="1061098">
                <a:moveTo>
                  <a:pt x="0" y="0"/>
                </a:moveTo>
                <a:lnTo>
                  <a:pt x="1562830" y="0"/>
                </a:lnTo>
                <a:lnTo>
                  <a:pt x="1562830" y="1061098"/>
                </a:lnTo>
                <a:lnTo>
                  <a:pt x="0" y="1061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8" name="TextBox 8"/>
          <p:cNvSpPr txBox="1"/>
          <p:nvPr/>
        </p:nvSpPr>
        <p:spPr>
          <a:xfrm>
            <a:off x="1630450" y="1990173"/>
            <a:ext cx="14986562" cy="7847276"/>
          </a:xfrm>
          <a:prstGeom prst="rect">
            <a:avLst/>
          </a:prstGeom>
        </p:spPr>
        <p:txBody>
          <a:bodyPr lIns="0" tIns="0" rIns="0" bIns="0" rtlCol="0" anchor="t">
            <a:spAutoFit/>
          </a:bodyPr>
          <a:lstStyle/>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many unique customers have placed orders?</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Which customers have placed the highest number of orders?</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is the total and average purchase value per customer?</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Who are the top 5 customers by total purchase amount?</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many products exist in each category?</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is the average price of products by category?</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Which products have the highest total sales volume (by quantity)?</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is the total revenue generated by each product?</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do product sales vary by category and supplier?</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many orders have been placed in total?</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is the average value per order?</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On which dates were the most orders placed?</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are the monthly trends in order volume and revenue?</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do order patterns vary across weekdays and weekends?</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How many suppliers are there in the database?</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Which supplier provides the most products?</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What is the average price of products from each supplier?</a:t>
            </a:r>
          </a:p>
          <a:p>
            <a:pPr marL="559015" lvl="1" indent="-279507" algn="l">
              <a:lnSpc>
                <a:spcPts val="3152"/>
              </a:lnSpc>
              <a:buFont typeface="Arial"/>
              <a:buChar char="•"/>
            </a:pPr>
            <a:r>
              <a:rPr lang="en-US" sz="2800" b="1" dirty="0">
                <a:solidFill>
                  <a:srgbClr val="000000"/>
                </a:solidFill>
                <a:latin typeface="Times New Roman" panose="02020603050405020304" pitchFamily="18" charset="0"/>
                <a:ea typeface="Poppins Medium"/>
                <a:cs typeface="Times New Roman" panose="02020603050405020304" pitchFamily="18" charset="0"/>
                <a:sym typeface="Poppins Medium"/>
              </a:rPr>
              <a:t>Which suppliers contribute the most to total product sales (by revenue)?</a:t>
            </a:r>
          </a:p>
          <a:p>
            <a:pPr marL="652328" lvl="1" indent="-326164" algn="l">
              <a:lnSpc>
                <a:spcPts val="3677"/>
              </a:lnSpc>
            </a:pPr>
            <a:endParaRPr lang="en-US" sz="2918" b="1" dirty="0">
              <a:solidFill>
                <a:srgbClr val="000000"/>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2001518"/>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r>
                <a:rPr lang="en-US" sz="7000" b="1">
                  <a:solidFill>
                    <a:srgbClr val="FF0000"/>
                  </a:solidFill>
                  <a:latin typeface="Poppins Bold"/>
                  <a:ea typeface="Poppins Bold"/>
                  <a:cs typeface="Poppins Bold"/>
                  <a:sym typeface="Poppins Bold"/>
                </a:rPr>
                <a:t>SQL query results with screenshots</a:t>
              </a:r>
            </a:p>
          </p:txBody>
        </p:sp>
      </p:grpSp>
      <p:sp>
        <p:nvSpPr>
          <p:cNvPr id="11" name="Freeform 11"/>
          <p:cNvSpPr/>
          <p:nvPr/>
        </p:nvSpPr>
        <p:spPr>
          <a:xfrm>
            <a:off x="0" y="360356"/>
            <a:ext cx="1562831" cy="1061098"/>
          </a:xfrm>
          <a:custGeom>
            <a:avLst/>
            <a:gdLst/>
            <a:ahLst/>
            <a:cxnLst/>
            <a:rect l="l" t="t" r="r" b="b"/>
            <a:pathLst>
              <a:path w="1562831" h="1061098">
                <a:moveTo>
                  <a:pt x="0" y="0"/>
                </a:moveTo>
                <a:lnTo>
                  <a:pt x="1562831" y="0"/>
                </a:lnTo>
                <a:lnTo>
                  <a:pt x="1562831" y="1061097"/>
                </a:lnTo>
                <a:lnTo>
                  <a:pt x="0" y="10610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1828824" y="3311076"/>
            <a:ext cx="5936683" cy="1978894"/>
          </a:xfrm>
          <a:custGeom>
            <a:avLst/>
            <a:gdLst/>
            <a:ahLst/>
            <a:cxnLst/>
            <a:rect l="l" t="t" r="r" b="b"/>
            <a:pathLst>
              <a:path w="5936683" h="1978894">
                <a:moveTo>
                  <a:pt x="0" y="0"/>
                </a:moveTo>
                <a:lnTo>
                  <a:pt x="5936683" y="0"/>
                </a:lnTo>
                <a:lnTo>
                  <a:pt x="5936683" y="1978895"/>
                </a:lnTo>
                <a:lnTo>
                  <a:pt x="0" y="1978895"/>
                </a:lnTo>
                <a:lnTo>
                  <a:pt x="0" y="0"/>
                </a:lnTo>
                <a:close/>
              </a:path>
            </a:pathLst>
          </a:custGeom>
          <a:blipFill>
            <a:blip r:embed="rId14"/>
            <a:stretch>
              <a:fillRect/>
            </a:stretch>
          </a:blipFill>
        </p:spPr>
      </p:sp>
      <p:sp>
        <p:nvSpPr>
          <p:cNvPr id="13" name="Freeform 13"/>
          <p:cNvSpPr/>
          <p:nvPr/>
        </p:nvSpPr>
        <p:spPr>
          <a:xfrm>
            <a:off x="2679721" y="5585246"/>
            <a:ext cx="9411198" cy="1615815"/>
          </a:xfrm>
          <a:custGeom>
            <a:avLst/>
            <a:gdLst/>
            <a:ahLst/>
            <a:cxnLst/>
            <a:rect l="l" t="t" r="r" b="b"/>
            <a:pathLst>
              <a:path w="9411198" h="1615815">
                <a:moveTo>
                  <a:pt x="0" y="0"/>
                </a:moveTo>
                <a:lnTo>
                  <a:pt x="9411198" y="0"/>
                </a:lnTo>
                <a:lnTo>
                  <a:pt x="9411198" y="1615815"/>
                </a:lnTo>
                <a:lnTo>
                  <a:pt x="0" y="1615815"/>
                </a:lnTo>
                <a:lnTo>
                  <a:pt x="0" y="0"/>
                </a:lnTo>
                <a:close/>
              </a:path>
            </a:pathLst>
          </a:custGeom>
          <a:blipFill>
            <a:blip r:embed="rId15"/>
            <a:stretch>
              <a:fillRect/>
            </a:stretch>
          </a:blipFill>
        </p:spPr>
      </p:sp>
      <p:sp>
        <p:nvSpPr>
          <p:cNvPr id="14" name="TextBox 14"/>
          <p:cNvSpPr txBox="1"/>
          <p:nvPr/>
        </p:nvSpPr>
        <p:spPr>
          <a:xfrm>
            <a:off x="781415" y="1740644"/>
            <a:ext cx="14490582" cy="531272"/>
          </a:xfrm>
          <a:prstGeom prst="rect">
            <a:avLst/>
          </a:prstGeom>
        </p:spPr>
        <p:txBody>
          <a:bodyPr lIns="0" tIns="0" rIns="0" bIns="0" rtlCol="0" anchor="t">
            <a:spAutoFit/>
          </a:bodyPr>
          <a:lstStyle/>
          <a:p>
            <a:pPr marL="691590" lvl="1" indent="-345795" algn="l">
              <a:lnSpc>
                <a:spcPts val="3899"/>
              </a:lnSpc>
            </a:pPr>
            <a:r>
              <a:rPr lang="en-US" sz="3610" b="1" dirty="0">
                <a:solidFill>
                  <a:srgbClr val="000000"/>
                </a:solidFill>
                <a:latin typeface="Poppins Semi-Bold"/>
                <a:ea typeface="Poppins Semi-Bold"/>
                <a:cs typeface="Poppins Semi-Bold"/>
                <a:sym typeface="Poppins Semi-Bold"/>
              </a:rPr>
              <a:t>1. How many unique customers have placed orders?</a:t>
            </a:r>
          </a:p>
        </p:txBody>
      </p:sp>
      <p:sp>
        <p:nvSpPr>
          <p:cNvPr id="15" name="TextBox 15"/>
          <p:cNvSpPr txBox="1"/>
          <p:nvPr/>
        </p:nvSpPr>
        <p:spPr>
          <a:xfrm>
            <a:off x="2994923"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
        <p:nvSpPr>
          <p:cNvPr id="16" name="TextBox 16"/>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rot="-10800000">
            <a:off x="-2017574" y="8598284"/>
            <a:ext cx="9394591" cy="3723674"/>
          </a:xfrm>
          <a:custGeom>
            <a:avLst/>
            <a:gdLst/>
            <a:ahLst/>
            <a:cxnLst/>
            <a:rect l="l" t="t" r="r" b="b"/>
            <a:pathLst>
              <a:path w="9394591" h="3723674">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3159336"/>
            <a:ext cx="3316521" cy="7209828"/>
          </a:xfrm>
          <a:custGeom>
            <a:avLst/>
            <a:gdLst/>
            <a:ahLst/>
            <a:cxnLst/>
            <a:rect l="l" t="t" r="r" b="b"/>
            <a:pathLst>
              <a:path w="3316521" h="7209828">
                <a:moveTo>
                  <a:pt x="0" y="0"/>
                </a:moveTo>
                <a:lnTo>
                  <a:pt x="3316521" y="0"/>
                </a:lnTo>
                <a:lnTo>
                  <a:pt x="3316521" y="7209828"/>
                </a:lnTo>
                <a:lnTo>
                  <a:pt x="0" y="7209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10684559" y="8598284"/>
            <a:ext cx="9394591" cy="3723674"/>
          </a:xfrm>
          <a:custGeom>
            <a:avLst/>
            <a:gdLst/>
            <a:ahLst/>
            <a:cxnLst/>
            <a:rect l="l" t="t" r="r" b="b"/>
            <a:pathLst>
              <a:path w="9394591" h="3723674">
                <a:moveTo>
                  <a:pt x="9394591" y="0"/>
                </a:moveTo>
                <a:lnTo>
                  <a:pt x="0" y="0"/>
                </a:lnTo>
                <a:lnTo>
                  <a:pt x="0" y="3723674"/>
                </a:lnTo>
                <a:lnTo>
                  <a:pt x="9394591" y="3723674"/>
                </a:lnTo>
                <a:lnTo>
                  <a:pt x="939459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9609">
            <a:off x="14980964" y="6932169"/>
            <a:ext cx="2985906" cy="4652261"/>
          </a:xfrm>
          <a:custGeom>
            <a:avLst/>
            <a:gdLst/>
            <a:ahLst/>
            <a:cxnLst/>
            <a:rect l="l" t="t" r="r" b="b"/>
            <a:pathLst>
              <a:path w="2985906" h="4652261">
                <a:moveTo>
                  <a:pt x="0" y="0"/>
                </a:moveTo>
                <a:lnTo>
                  <a:pt x="2985906" y="0"/>
                </a:lnTo>
                <a:lnTo>
                  <a:pt x="2985906" y="4652262"/>
                </a:lnTo>
                <a:lnTo>
                  <a:pt x="0" y="4652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473917" y="1854240"/>
            <a:ext cx="2056317" cy="990771"/>
          </a:xfrm>
          <a:custGeom>
            <a:avLst/>
            <a:gdLst/>
            <a:ahLst/>
            <a:cxnLst/>
            <a:rect l="l" t="t" r="r" b="b"/>
            <a:pathLst>
              <a:path w="2056317" h="990771">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23327" y="2377671"/>
            <a:ext cx="2406492" cy="1356386"/>
          </a:xfrm>
          <a:custGeom>
            <a:avLst/>
            <a:gdLst/>
            <a:ahLst/>
            <a:cxnLst/>
            <a:rect l="l" t="t" r="r" b="b"/>
            <a:pathLst>
              <a:path w="2406492" h="1356386">
                <a:moveTo>
                  <a:pt x="0" y="0"/>
                </a:moveTo>
                <a:lnTo>
                  <a:pt x="2406492" y="0"/>
                </a:lnTo>
                <a:lnTo>
                  <a:pt x="2406492" y="1356386"/>
                </a:lnTo>
                <a:lnTo>
                  <a:pt x="0" y="1356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383165" y="-1063202"/>
            <a:ext cx="19498518" cy="3908213"/>
            <a:chOff x="0" y="0"/>
            <a:chExt cx="25998024" cy="5210951"/>
          </a:xfrm>
        </p:grpSpPr>
        <p:sp>
          <p:nvSpPr>
            <p:cNvPr id="9" name="Freeform 9"/>
            <p:cNvSpPr/>
            <p:nvPr/>
          </p:nvSpPr>
          <p:spPr>
            <a:xfrm>
              <a:off x="0" y="0"/>
              <a:ext cx="25998024" cy="5210951"/>
            </a:xfrm>
            <a:custGeom>
              <a:avLst/>
              <a:gdLst/>
              <a:ahLst/>
              <a:cxnLst/>
              <a:rect l="l" t="t" r="r" b="b"/>
              <a:pathLst>
                <a:path w="25998024" h="5210951">
                  <a:moveTo>
                    <a:pt x="0" y="0"/>
                  </a:moveTo>
                  <a:lnTo>
                    <a:pt x="25998024" y="0"/>
                  </a:lnTo>
                  <a:lnTo>
                    <a:pt x="25998024" y="5210951"/>
                  </a:lnTo>
                  <a:lnTo>
                    <a:pt x="0" y="5210951"/>
                  </a:lnTo>
                  <a:close/>
                </a:path>
              </a:pathLst>
            </a:custGeom>
            <a:solidFill>
              <a:srgbClr val="000000">
                <a:alpha val="0"/>
              </a:srgbClr>
            </a:solidFill>
          </p:spPr>
        </p:sp>
        <p:sp>
          <p:nvSpPr>
            <p:cNvPr id="10" name="TextBox 10"/>
            <p:cNvSpPr txBox="1"/>
            <p:nvPr/>
          </p:nvSpPr>
          <p:spPr>
            <a:xfrm>
              <a:off x="0" y="19050"/>
              <a:ext cx="25998024" cy="5191901"/>
            </a:xfrm>
            <a:prstGeom prst="rect">
              <a:avLst/>
            </a:prstGeom>
          </p:spPr>
          <p:txBody>
            <a:bodyPr lIns="0" tIns="0" rIns="0" bIns="0" rtlCol="0" anchor="ctr"/>
            <a:lstStyle/>
            <a:p>
              <a:pPr algn="l">
                <a:lnSpc>
                  <a:spcPts val="7560"/>
                </a:lnSpc>
              </a:pPr>
              <a:endParaRPr/>
            </a:p>
          </p:txBody>
        </p:sp>
      </p:grpSp>
      <p:sp>
        <p:nvSpPr>
          <p:cNvPr id="11" name="Freeform 11"/>
          <p:cNvSpPr/>
          <p:nvPr/>
        </p:nvSpPr>
        <p:spPr>
          <a:xfrm>
            <a:off x="11977467" y="3479522"/>
            <a:ext cx="5524608" cy="2182800"/>
          </a:xfrm>
          <a:custGeom>
            <a:avLst/>
            <a:gdLst/>
            <a:ahLst/>
            <a:cxnLst/>
            <a:rect l="l" t="t" r="r" b="b"/>
            <a:pathLst>
              <a:path w="5524608" h="2182800">
                <a:moveTo>
                  <a:pt x="0" y="0"/>
                </a:moveTo>
                <a:lnTo>
                  <a:pt x="5524608" y="0"/>
                </a:lnTo>
                <a:lnTo>
                  <a:pt x="5524608" y="2182800"/>
                </a:lnTo>
                <a:lnTo>
                  <a:pt x="0" y="2182800"/>
                </a:lnTo>
                <a:lnTo>
                  <a:pt x="0" y="0"/>
                </a:lnTo>
                <a:close/>
              </a:path>
            </a:pathLst>
          </a:custGeom>
          <a:blipFill>
            <a:blip r:embed="rId12"/>
            <a:stretch>
              <a:fillRect/>
            </a:stretch>
          </a:blipFill>
        </p:spPr>
      </p:sp>
      <p:sp>
        <p:nvSpPr>
          <p:cNvPr id="12" name="Freeform 12"/>
          <p:cNvSpPr/>
          <p:nvPr/>
        </p:nvSpPr>
        <p:spPr>
          <a:xfrm>
            <a:off x="3239885" y="4961781"/>
            <a:ext cx="8588939" cy="3871292"/>
          </a:xfrm>
          <a:custGeom>
            <a:avLst/>
            <a:gdLst/>
            <a:ahLst/>
            <a:cxnLst/>
            <a:rect l="l" t="t" r="r" b="b"/>
            <a:pathLst>
              <a:path w="8588939" h="3871292">
                <a:moveTo>
                  <a:pt x="0" y="0"/>
                </a:moveTo>
                <a:lnTo>
                  <a:pt x="8588939" y="0"/>
                </a:lnTo>
                <a:lnTo>
                  <a:pt x="8588939" y="3871292"/>
                </a:lnTo>
                <a:lnTo>
                  <a:pt x="0" y="3871292"/>
                </a:lnTo>
                <a:lnTo>
                  <a:pt x="0" y="0"/>
                </a:lnTo>
                <a:close/>
              </a:path>
            </a:pathLst>
          </a:custGeom>
          <a:blipFill>
            <a:blip r:embed="rId13"/>
            <a:stretch>
              <a:fillRect/>
            </a:stretch>
          </a:blipFill>
        </p:spPr>
      </p:sp>
      <p:sp>
        <p:nvSpPr>
          <p:cNvPr id="13" name="TextBox 13"/>
          <p:cNvSpPr txBox="1"/>
          <p:nvPr/>
        </p:nvSpPr>
        <p:spPr>
          <a:xfrm>
            <a:off x="418252" y="1038225"/>
            <a:ext cx="17012200" cy="531272"/>
          </a:xfrm>
          <a:prstGeom prst="rect">
            <a:avLst/>
          </a:prstGeom>
        </p:spPr>
        <p:txBody>
          <a:bodyPr lIns="0" tIns="0" rIns="0" bIns="0" rtlCol="0" anchor="t">
            <a:spAutoFit/>
          </a:bodyPr>
          <a:lstStyle/>
          <a:p>
            <a:pPr marL="691590" lvl="1" indent="-345795" algn="l">
              <a:lnSpc>
                <a:spcPts val="3899"/>
              </a:lnSpc>
            </a:pPr>
            <a:r>
              <a:rPr lang="en-US" sz="3610" b="1">
                <a:solidFill>
                  <a:srgbClr val="000000"/>
                </a:solidFill>
                <a:latin typeface="Poppins Semi-Bold"/>
                <a:ea typeface="Poppins Semi-Bold"/>
                <a:cs typeface="Poppins Semi-Bold"/>
                <a:sym typeface="Poppins Semi-Bold"/>
              </a:rPr>
              <a:t>2. Which top 3 customers have placed the highest number of orders?</a:t>
            </a:r>
          </a:p>
        </p:txBody>
      </p:sp>
      <p:sp>
        <p:nvSpPr>
          <p:cNvPr id="14" name="TextBox 14"/>
          <p:cNvSpPr txBox="1"/>
          <p:nvPr/>
        </p:nvSpPr>
        <p:spPr>
          <a:xfrm>
            <a:off x="9144000" y="320278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Output :</a:t>
            </a:r>
          </a:p>
        </p:txBody>
      </p:sp>
      <p:sp>
        <p:nvSpPr>
          <p:cNvPr id="15" name="TextBox 15"/>
          <p:cNvSpPr txBox="1"/>
          <p:nvPr/>
        </p:nvSpPr>
        <p:spPr>
          <a:xfrm>
            <a:off x="2985398" y="3954255"/>
            <a:ext cx="2684824" cy="531272"/>
          </a:xfrm>
          <a:prstGeom prst="rect">
            <a:avLst/>
          </a:prstGeom>
        </p:spPr>
        <p:txBody>
          <a:bodyPr lIns="0" tIns="0" rIns="0" bIns="0" rtlCol="0" anchor="t">
            <a:spAutoFit/>
          </a:bodyPr>
          <a:lstStyle/>
          <a:p>
            <a:pPr marL="691590" lvl="1" indent="-345795" algn="l">
              <a:lnSpc>
                <a:spcPts val="3899"/>
              </a:lnSpc>
            </a:pPr>
            <a:r>
              <a:rPr lang="en-US" sz="3610" b="1">
                <a:solidFill>
                  <a:srgbClr val="545454"/>
                </a:solidFill>
                <a:latin typeface="Poppins Bold"/>
                <a:ea typeface="Poppins Bold"/>
                <a:cs typeface="Poppins Bold"/>
                <a:sym typeface="Poppins Bold"/>
              </a:rPr>
              <a:t>Query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1419</Words>
  <Application>Microsoft Office PowerPoint</Application>
  <PresentationFormat>Custom</PresentationFormat>
  <Paragraphs>184</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Poppins Bold</vt:lpstr>
      <vt:lpstr>Calibri</vt:lpstr>
      <vt:lpstr>Libre Baskerville</vt:lpstr>
      <vt:lpstr>League Spartan</vt:lpstr>
      <vt:lpstr>Poppins Medium</vt:lpstr>
      <vt:lpstr>Times New Roman</vt:lpstr>
      <vt:lpstr>Poppins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Store Management Project PPT</dc:title>
  <cp:lastModifiedBy>Arelly Prashanth</cp:lastModifiedBy>
  <cp:revision>2</cp:revision>
  <dcterms:created xsi:type="dcterms:W3CDTF">2006-08-16T00:00:00Z</dcterms:created>
  <dcterms:modified xsi:type="dcterms:W3CDTF">2025-10-17T10:27:42Z</dcterms:modified>
  <dc:identifier>DAG1MFD9-gA</dc:identifier>
</cp:coreProperties>
</file>